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theme/theme2.xml" ContentType="application/vnd.openxmlformats-officedocument.theme+xml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media1.mp4" ContentType="video/unknown"/>
  <Override PartName="/ppt/media/image43.jpeg" ContentType="image/jpeg"/>
  <Override PartName="/ppt/media/image44.jpeg" ContentType="image/jpeg"/>
  <Override PartName="/ppt/media/image45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" name="Shape 12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ody Level One…"/>
          <p:cNvSpPr/>
          <p:nvPr>
            <p:ph type="body" sz="half" idx="1"/>
          </p:nvPr>
        </p:nvSpPr>
        <p:spPr>
          <a:xfrm>
            <a:off x="725487" y="3302003"/>
            <a:ext cx="5194303" cy="29130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SzTx/>
              <a:buFontTx/>
              <a:buNone/>
              <a:defRPr sz="2600"/>
            </a:lvl1pPr>
            <a:lvl2pPr marL="0" indent="457200">
              <a:spcBef>
                <a:spcPts val="600"/>
              </a:spcBef>
              <a:buSzTx/>
              <a:buFontTx/>
              <a:buNone/>
              <a:defRPr sz="2600"/>
            </a:lvl2pPr>
            <a:lvl3pPr marL="0" indent="914400">
              <a:spcBef>
                <a:spcPts val="600"/>
              </a:spcBef>
              <a:buSzTx/>
              <a:buFontTx/>
              <a:buNone/>
              <a:defRPr sz="2600"/>
            </a:lvl3pPr>
            <a:lvl4pPr marL="0" indent="1371600">
              <a:spcBef>
                <a:spcPts val="600"/>
              </a:spcBef>
              <a:buSzTx/>
              <a:buFontTx/>
              <a:buNone/>
              <a:defRPr sz="2600"/>
            </a:lvl4pPr>
            <a:lvl5pPr marL="0" indent="1828800">
              <a:spcBef>
                <a:spcPts val="600"/>
              </a:spcBef>
              <a:buSzTx/>
              <a:buFontTx/>
              <a:buNone/>
              <a:defRPr sz="2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Text Placeholder 2"/>
          <p:cNvSpPr/>
          <p:nvPr>
            <p:ph type="body" sz="quarter" idx="13"/>
          </p:nvPr>
        </p:nvSpPr>
        <p:spPr>
          <a:xfrm>
            <a:off x="725487" y="2619369"/>
            <a:ext cx="5194303" cy="412760"/>
          </a:xfrm>
          <a:prstGeom prst="rect">
            <a:avLst/>
          </a:prstGeom>
        </p:spPr>
        <p:txBody>
          <a:bodyPr anchor="b"/>
          <a:lstStyle/>
          <a:p>
            <a:pPr marL="0" indent="0" defTabSz="384047">
              <a:spcBef>
                <a:spcPts val="500"/>
              </a:spcBef>
              <a:buSzTx/>
              <a:buFontTx/>
              <a:buNone/>
              <a:defRPr b="1" sz="2351"/>
            </a:pPr>
          </a:p>
        </p:txBody>
      </p:sp>
      <p:sp>
        <p:nvSpPr>
          <p:cNvPr id="9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Text"/>
          <p:cNvSpPr/>
          <p:nvPr>
            <p:ph type="title"/>
          </p:nvPr>
        </p:nvSpPr>
        <p:spPr>
          <a:xfrm>
            <a:off x="6629400" y="274639"/>
            <a:ext cx="2057400" cy="5851526"/>
          </a:xfrm>
          <a:prstGeom prst="rect">
            <a:avLst/>
          </a:prstGeom>
        </p:spPr>
        <p:txBody>
          <a:bodyPr/>
          <a:lstStyle>
            <a:lvl1pPr algn="ctr">
              <a:defRPr sz="4400"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9" name="Body Level One…"/>
          <p:cNvSpPr/>
          <p:nvPr>
            <p:ph type="body" idx="1"/>
          </p:nvPr>
        </p:nvSpPr>
        <p:spPr>
          <a:xfrm>
            <a:off x="457200" y="274639"/>
            <a:ext cx="6019800" cy="585152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/>
          <p:nvPr>
            <p:ph type="sldNum" sz="quarter" idx="2"/>
          </p:nvPr>
        </p:nvSpPr>
        <p:spPr>
          <a:xfrm>
            <a:off x="8413144" y="6406787"/>
            <a:ext cx="273657" cy="26425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3_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/>
          <p:nvPr>
            <p:ph type="title"/>
          </p:nvPr>
        </p:nvSpPr>
        <p:spPr>
          <a:xfrm>
            <a:off x="601104" y="396878"/>
            <a:ext cx="7481456" cy="3650702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5_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Text"/>
          <p:cNvSpPr/>
          <p:nvPr>
            <p:ph type="title"/>
          </p:nvPr>
        </p:nvSpPr>
        <p:spPr>
          <a:xfrm>
            <a:off x="601102" y="396878"/>
            <a:ext cx="7481456" cy="3650702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6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Text"/>
          <p:cNvSpPr/>
          <p:nvPr>
            <p:ph type="title"/>
          </p:nvPr>
        </p:nvSpPr>
        <p:spPr>
          <a:xfrm>
            <a:off x="601088" y="396878"/>
            <a:ext cx="7481456" cy="36507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0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Text"/>
          <p:cNvSpPr/>
          <p:nvPr>
            <p:ph type="title"/>
          </p:nvPr>
        </p:nvSpPr>
        <p:spPr>
          <a:xfrm>
            <a:off x="639764" y="115882"/>
            <a:ext cx="8229601" cy="114300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28" name="Body Level One…"/>
          <p:cNvSpPr/>
          <p:nvPr>
            <p:ph type="body" sz="half" idx="1"/>
          </p:nvPr>
        </p:nvSpPr>
        <p:spPr>
          <a:xfrm>
            <a:off x="639764" y="1600203"/>
            <a:ext cx="4038601" cy="418624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0" indent="1828800">
              <a:spcBef>
                <a:spcPts val="60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Text"/>
          <p:cNvSpPr/>
          <p:nvPr>
            <p:ph type="title"/>
          </p:nvPr>
        </p:nvSpPr>
        <p:spPr>
          <a:xfrm>
            <a:off x="639764" y="115882"/>
            <a:ext cx="8229601" cy="114300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37" name="Body Level One…"/>
          <p:cNvSpPr/>
          <p:nvPr>
            <p:ph type="body" sz="half" idx="1"/>
          </p:nvPr>
        </p:nvSpPr>
        <p:spPr>
          <a:xfrm>
            <a:off x="639764" y="1600203"/>
            <a:ext cx="4038601" cy="418624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solidFill>
                  <a:srgbClr val="FFFFFF"/>
                </a:solidFill>
              </a:defRPr>
            </a:lvl1pPr>
            <a:lvl2pPr marL="790575" indent="-333375">
              <a:spcBef>
                <a:spcPts val="600"/>
              </a:spcBef>
              <a:defRPr sz="2800">
                <a:solidFill>
                  <a:srgbClr val="FFFFFF"/>
                </a:solidFill>
              </a:defRPr>
            </a:lvl2pPr>
            <a:lvl3pPr marL="1234439" indent="-320039">
              <a:spcBef>
                <a:spcPts val="600"/>
              </a:spcBef>
              <a:defRPr sz="2800">
                <a:solidFill>
                  <a:srgbClr val="FFFFFF"/>
                </a:solidFill>
              </a:defRPr>
            </a:lvl3pPr>
            <a:lvl4pPr marL="1727200" indent="-355600">
              <a:spcBef>
                <a:spcPts val="600"/>
              </a:spcBef>
              <a:defRPr sz="2800">
                <a:solidFill>
                  <a:srgbClr val="FFFFFF"/>
                </a:solidFill>
              </a:defRPr>
            </a:lvl4pPr>
            <a:lvl5pPr marL="0" indent="1828800">
              <a:spcBef>
                <a:spcPts val="600"/>
              </a:spcBef>
              <a:buSzTx/>
              <a:buNone/>
              <a:defRPr sz="28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Body Level One…"/>
          <p:cNvSpPr/>
          <p:nvPr>
            <p:ph type="body" sz="quarter" idx="1"/>
          </p:nvPr>
        </p:nvSpPr>
        <p:spPr>
          <a:xfrm>
            <a:off x="457200" y="1685936"/>
            <a:ext cx="4040188" cy="63976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Text Placeholder 4"/>
          <p:cNvSpPr/>
          <p:nvPr>
            <p:ph type="body" sz="quarter" idx="13"/>
          </p:nvPr>
        </p:nvSpPr>
        <p:spPr>
          <a:xfrm>
            <a:off x="4645028" y="1685936"/>
            <a:ext cx="4041776" cy="639764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47" name="Title Text"/>
          <p:cNvSpPr/>
          <p:nvPr>
            <p:ph type="title"/>
          </p:nvPr>
        </p:nvSpPr>
        <p:spPr>
          <a:xfrm>
            <a:off x="457200" y="115882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/>
          <p:nvPr>
            <p:ph type="title"/>
          </p:nvPr>
        </p:nvSpPr>
        <p:spPr>
          <a:xfrm>
            <a:off x="639764" y="115882"/>
            <a:ext cx="8229601" cy="114300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56" name="Body Level One…"/>
          <p:cNvSpPr/>
          <p:nvPr>
            <p:ph type="body" sz="half" idx="1"/>
          </p:nvPr>
        </p:nvSpPr>
        <p:spPr>
          <a:xfrm>
            <a:off x="639764" y="1671644"/>
            <a:ext cx="4038601" cy="418624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solidFill>
                  <a:srgbClr val="FFFFFF"/>
                </a:solidFill>
              </a:defRPr>
            </a:lvl1pPr>
            <a:lvl2pPr marL="790575" indent="-333375">
              <a:spcBef>
                <a:spcPts val="600"/>
              </a:spcBef>
              <a:defRPr sz="2800">
                <a:solidFill>
                  <a:srgbClr val="FFFFFF"/>
                </a:solidFill>
              </a:defRPr>
            </a:lvl2pPr>
            <a:lvl3pPr marL="1234439" indent="-320039">
              <a:spcBef>
                <a:spcPts val="600"/>
              </a:spcBef>
              <a:defRPr sz="2800">
                <a:solidFill>
                  <a:srgbClr val="FFFFFF"/>
                </a:solidFill>
              </a:defRPr>
            </a:lvl3pPr>
            <a:lvl4pPr marL="1727200" indent="-355600">
              <a:spcBef>
                <a:spcPts val="600"/>
              </a:spcBef>
              <a:defRPr sz="2800">
                <a:solidFill>
                  <a:srgbClr val="FFFFFF"/>
                </a:solidFill>
              </a:defRPr>
            </a:lvl4pPr>
            <a:lvl5pPr marL="0" indent="1828800">
              <a:spcBef>
                <a:spcPts val="600"/>
              </a:spcBef>
              <a:buSzTx/>
              <a:buNone/>
              <a:defRPr sz="28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ody Level One…"/>
          <p:cNvSpPr/>
          <p:nvPr>
            <p:ph type="body" sz="half" idx="1"/>
          </p:nvPr>
        </p:nvSpPr>
        <p:spPr>
          <a:xfrm>
            <a:off x="584196" y="1069971"/>
            <a:ext cx="3527428" cy="533559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0" indent="457200">
              <a:buSzTx/>
              <a:buFontTx/>
              <a:buNone/>
            </a:lvl2pPr>
            <a:lvl3pPr marL="0" indent="914400">
              <a:buSzTx/>
              <a:buFontTx/>
              <a:buNone/>
            </a:lvl3pPr>
            <a:lvl4pPr marL="0" indent="1371600">
              <a:buSzTx/>
              <a:buFontTx/>
              <a:buNone/>
            </a:lvl4pPr>
            <a:lvl5pPr marL="0" indent="1828800">
              <a:buSzTx/>
              <a:buFont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Body Level One…"/>
          <p:cNvSpPr/>
          <p:nvPr>
            <p:ph type="body" sz="half" idx="1"/>
          </p:nvPr>
        </p:nvSpPr>
        <p:spPr>
          <a:xfrm>
            <a:off x="4814887" y="736601"/>
            <a:ext cx="3527427" cy="545465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0" indent="457200">
              <a:buSzTx/>
              <a:buFontTx/>
              <a:buNone/>
            </a:lvl2pPr>
            <a:lvl3pPr marL="0" indent="914400">
              <a:buSzTx/>
              <a:buFontTx/>
              <a:buNone/>
            </a:lvl3pPr>
            <a:lvl4pPr marL="0" indent="1371600">
              <a:buSzTx/>
              <a:buFontTx/>
              <a:buNone/>
            </a:lvl4pPr>
            <a:lvl5pPr marL="0" indent="1828800">
              <a:buSzTx/>
              <a:buFont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Body Level One…"/>
          <p:cNvSpPr/>
          <p:nvPr>
            <p:ph type="body" sz="quarter" idx="1"/>
          </p:nvPr>
        </p:nvSpPr>
        <p:spPr>
          <a:xfrm>
            <a:off x="3322639" y="4095751"/>
            <a:ext cx="5194302" cy="22621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SzTx/>
              <a:buFontTx/>
              <a:buNone/>
              <a:defRPr sz="2600"/>
            </a:lvl1pPr>
            <a:lvl2pPr marL="0" indent="457200">
              <a:spcBef>
                <a:spcPts val="600"/>
              </a:spcBef>
              <a:buSzTx/>
              <a:buFontTx/>
              <a:buNone/>
              <a:defRPr sz="2600"/>
            </a:lvl2pPr>
            <a:lvl3pPr marL="0" indent="914400">
              <a:spcBef>
                <a:spcPts val="600"/>
              </a:spcBef>
              <a:buSzTx/>
              <a:buFontTx/>
              <a:buNone/>
              <a:defRPr sz="2600"/>
            </a:lvl3pPr>
            <a:lvl4pPr marL="0" indent="1371600">
              <a:spcBef>
                <a:spcPts val="600"/>
              </a:spcBef>
              <a:buSzTx/>
              <a:buFontTx/>
              <a:buNone/>
              <a:defRPr sz="2600"/>
            </a:lvl4pPr>
            <a:lvl5pPr marL="0" indent="1828800">
              <a:spcBef>
                <a:spcPts val="600"/>
              </a:spcBef>
              <a:buSzTx/>
              <a:buFontTx/>
              <a:buNone/>
              <a:defRPr sz="2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Text Placeholder 2"/>
          <p:cNvSpPr/>
          <p:nvPr>
            <p:ph type="body" sz="quarter" idx="13"/>
          </p:nvPr>
        </p:nvSpPr>
        <p:spPr>
          <a:xfrm>
            <a:off x="3322638" y="3413119"/>
            <a:ext cx="5194303" cy="412760"/>
          </a:xfrm>
          <a:prstGeom prst="rect">
            <a:avLst/>
          </a:prstGeom>
        </p:spPr>
        <p:txBody>
          <a:bodyPr anchor="b"/>
          <a:lstStyle/>
          <a:p>
            <a:pPr marL="0" indent="0" defTabSz="384047">
              <a:spcBef>
                <a:spcPts val="500"/>
              </a:spcBef>
              <a:buSzTx/>
              <a:buFontTx/>
              <a:buNone/>
              <a:defRPr b="1" sz="2351"/>
            </a:pPr>
          </a:p>
        </p:txBody>
      </p:sp>
      <p:sp>
        <p:nvSpPr>
          <p:cNvPr id="82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/>
          <p:nvPr>
            <p:ph type="title"/>
          </p:nvPr>
        </p:nvSpPr>
        <p:spPr>
          <a:xfrm>
            <a:off x="601088" y="2488646"/>
            <a:ext cx="7481456" cy="3948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transition xmlns:p14="http://schemas.microsoft.com/office/powerpoint/2010/main" spd="med" advClick="1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jpeg"/><Relationship Id="rId3" Type="http://schemas.openxmlformats.org/officeDocument/2006/relationships/image" Target="../media/image1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1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jpeg"/><Relationship Id="rId3" Type="http://schemas.openxmlformats.org/officeDocument/2006/relationships/image" Target="../media/image1.png"/><Relationship Id="rId4" Type="http://schemas.openxmlformats.org/officeDocument/2006/relationships/image" Target="../media/image33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11.png"/><Relationship Id="rId4" Type="http://schemas.openxmlformats.org/officeDocument/2006/relationships/image" Target="../media/image2.gif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9" Type="http://schemas.openxmlformats.org/officeDocument/2006/relationships/image" Target="../media/image19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3.png"/><Relationship Id="rId5" Type="http://schemas.openxmlformats.org/officeDocument/2006/relationships/image" Target="../media/image1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Relationship Id="rId4" Type="http://schemas.openxmlformats.org/officeDocument/2006/relationships/image" Target="../media/image1.png"/><Relationship Id="rId5" Type="http://schemas.openxmlformats.org/officeDocument/2006/relationships/image" Target="../media/image14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21.jpeg"/><Relationship Id="rId4" Type="http://schemas.openxmlformats.org/officeDocument/2006/relationships/image" Target="../media/image2.png"/><Relationship Id="rId5" Type="http://schemas.openxmlformats.org/officeDocument/2006/relationships/image" Target="../media/image22.jpeg"/><Relationship Id="rId6" Type="http://schemas.openxmlformats.org/officeDocument/2006/relationships/image" Target="../media/image3.png"/><Relationship Id="rId7" Type="http://schemas.openxmlformats.org/officeDocument/2006/relationships/image" Target="../media/image23.jpeg"/><Relationship Id="rId8" Type="http://schemas.openxmlformats.org/officeDocument/2006/relationships/image" Target="../media/image1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138" y="5657898"/>
            <a:ext cx="2057968" cy="996785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TextBox 3"/>
          <p:cNvSpPr/>
          <p:nvPr/>
        </p:nvSpPr>
        <p:spPr>
          <a:xfrm>
            <a:off x="423335" y="609091"/>
            <a:ext cx="8365068" cy="1063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10000"/>
              </a:lnSpc>
              <a:spcBef>
                <a:spcPts val="1200"/>
              </a:spcBef>
              <a:defRPr sz="3200">
                <a:solidFill>
                  <a:srgbClr val="FFFFFF"/>
                </a:solidFill>
              </a:defRPr>
            </a:pPr>
            <a:r>
              <a:t>Methodological Issues in Learning Analytics</a:t>
            </a:r>
            <a:r>
              <a:t>: </a:t>
            </a:r>
            <a:r>
              <a:t>Critical Insights and Reflections</a:t>
            </a:r>
          </a:p>
        </p:txBody>
      </p:sp>
      <p:sp>
        <p:nvSpPr>
          <p:cNvPr id="127" name="TextBox 9"/>
          <p:cNvSpPr/>
          <p:nvPr/>
        </p:nvSpPr>
        <p:spPr>
          <a:xfrm>
            <a:off x="3124902" y="4767229"/>
            <a:ext cx="2687177" cy="756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140000"/>
              </a:lnSpc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Professor Mark Brown</a:t>
            </a:r>
          </a:p>
        </p:txBody>
      </p:sp>
      <p:sp>
        <p:nvSpPr>
          <p:cNvPr id="128" name="TextBox 10"/>
          <p:cNvSpPr/>
          <p:nvPr/>
        </p:nvSpPr>
        <p:spPr>
          <a:xfrm>
            <a:off x="3735508" y="5679128"/>
            <a:ext cx="1466811" cy="62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150000"/>
              </a:lnSpc>
              <a:defRPr sz="1600">
                <a:solidFill>
                  <a:srgbClr val="FFFFFF"/>
                </a:solidFill>
              </a:defRPr>
            </a:pPr>
            <a:r>
              <a:t>Nancy, France</a:t>
            </a:r>
          </a:p>
          <a:p>
            <a:pPr algn="ctr">
              <a:lnSpc>
                <a:spcPct val="150000"/>
              </a:lnSpc>
              <a:defRPr sz="1400">
                <a:solidFill>
                  <a:srgbClr val="FFFFFF"/>
                </a:solidFill>
              </a:defRPr>
            </a:pPr>
            <a:r>
              <a:t>22</a:t>
            </a:r>
            <a:r>
              <a:rPr baseline="30000"/>
              <a:t>th</a:t>
            </a:r>
            <a:r>
              <a:t> May 2017</a:t>
            </a:r>
          </a:p>
        </p:txBody>
      </p:sp>
      <p:pic>
        <p:nvPicPr>
          <p:cNvPr id="129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0103" y="2179370"/>
            <a:ext cx="5071897" cy="2570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ectangle 2"/>
          <p:cNvSpPr/>
          <p:nvPr/>
        </p:nvSpPr>
        <p:spPr>
          <a:xfrm>
            <a:off x="1523587" y="1240382"/>
            <a:ext cx="1865870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spcBef>
                <a:spcPts val="1200"/>
              </a:spcBef>
              <a:defRPr sz="3200">
                <a:solidFill>
                  <a:srgbClr val="FFFF00"/>
                </a:solidFill>
              </a:defRPr>
            </a:pPr>
            <a:r>
              <a:t>In short</a:t>
            </a:r>
            <a:r>
              <a:rPr>
                <a:solidFill>
                  <a:srgbClr val="FFFFFF"/>
                </a:solidFill>
              </a:rPr>
              <a:t>…</a:t>
            </a:r>
          </a:p>
        </p:txBody>
      </p:sp>
      <p:sp>
        <p:nvSpPr>
          <p:cNvPr id="168" name="TextBox 3"/>
          <p:cNvSpPr/>
          <p:nvPr/>
        </p:nvSpPr>
        <p:spPr>
          <a:xfrm>
            <a:off x="1496260" y="2265404"/>
            <a:ext cx="6419939" cy="2060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lnSpc>
                <a:spcPct val="130000"/>
              </a:lnSpc>
              <a:defRPr sz="2800">
                <a:solidFill>
                  <a:srgbClr val="FFFFFF"/>
                </a:solidFill>
              </a:defRPr>
            </a:pPr>
            <a:r>
              <a:t>A pilot learning analytics project using LMS data on learner activity to provide direct</a:t>
            </a:r>
            <a:r>
              <a:rPr>
                <a:solidFill>
                  <a:srgbClr val="FFFF00"/>
                </a:solidFill>
              </a:rPr>
              <a:t> feedback </a:t>
            </a:r>
            <a:r>
              <a:t>to students and lecturers during Semester.</a:t>
            </a:r>
          </a:p>
        </p:txBody>
      </p:sp>
      <p:pic>
        <p:nvPicPr>
          <p:cNvPr id="16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138" y="5657898"/>
            <a:ext cx="2057968" cy="996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87264" y="315210"/>
            <a:ext cx="1778035" cy="8771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138" y="5657898"/>
            <a:ext cx="2057968" cy="996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487" y="2326169"/>
            <a:ext cx="4160852" cy="297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37001" y="2319870"/>
            <a:ext cx="4632471" cy="29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TextBox 5"/>
          <p:cNvSpPr/>
          <p:nvPr/>
        </p:nvSpPr>
        <p:spPr>
          <a:xfrm>
            <a:off x="112486" y="1171650"/>
            <a:ext cx="8496946" cy="892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No significant difference in the entry profiles of participants vs. non-participants overall</a:t>
            </a:r>
          </a:p>
        </p:txBody>
      </p:sp>
      <p:sp>
        <p:nvSpPr>
          <p:cNvPr id="176" name="TextBox 6"/>
          <p:cNvSpPr/>
          <p:nvPr/>
        </p:nvSpPr>
        <p:spPr>
          <a:xfrm>
            <a:off x="2999025" y="480270"/>
            <a:ext cx="2890947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Participant Profile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138" y="5657898"/>
            <a:ext cx="2057968" cy="996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1560" y="2235877"/>
            <a:ext cx="7838130" cy="3250283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extBox 14"/>
          <p:cNvSpPr/>
          <p:nvPr/>
        </p:nvSpPr>
        <p:spPr>
          <a:xfrm>
            <a:off x="708846" y="1071209"/>
            <a:ext cx="8054155" cy="792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Average scores for participants are </a:t>
            </a:r>
            <a:r>
              <a:rPr>
                <a:solidFill>
                  <a:srgbClr val="FFFF00"/>
                </a:solidFill>
              </a:rPr>
              <a:t>higher</a:t>
            </a:r>
            <a:r>
              <a:t> in 8 of the 10 modules analysed.</a:t>
            </a:r>
          </a:p>
        </p:txBody>
      </p:sp>
      <p:sp>
        <p:nvSpPr>
          <p:cNvPr id="181" name="Title 1"/>
          <p:cNvSpPr/>
          <p:nvPr>
            <p:ph type="title"/>
          </p:nvPr>
        </p:nvSpPr>
        <p:spPr>
          <a:xfrm>
            <a:off x="343647" y="72880"/>
            <a:ext cx="8525717" cy="1143001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pPr/>
            <a:r>
              <a:t>Academic Performance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138" y="5657898"/>
            <a:ext cx="2057968" cy="996785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Rectangle 6"/>
          <p:cNvSpPr/>
          <p:nvPr/>
        </p:nvSpPr>
        <p:spPr>
          <a:xfrm>
            <a:off x="524862" y="666169"/>
            <a:ext cx="3221395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spcBef>
                <a:spcPts val="1200"/>
              </a:spcBef>
              <a:defRPr sz="3200">
                <a:solidFill>
                  <a:srgbClr val="FFFF00"/>
                </a:solidFill>
              </a:defRPr>
            </a:pPr>
            <a:r>
              <a:t>Survey findings..</a:t>
            </a:r>
            <a:r>
              <a:t>.</a:t>
            </a:r>
          </a:p>
        </p:txBody>
      </p:sp>
      <p:graphicFrame>
        <p:nvGraphicFramePr>
          <p:cNvPr id="185" name="Content Placeholder 3"/>
          <p:cNvGraphicFramePr/>
          <p:nvPr/>
        </p:nvGraphicFramePr>
        <p:xfrm>
          <a:off x="519129" y="1732755"/>
          <a:ext cx="8130983" cy="3443159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4335215"/>
                <a:gridCol w="1935364"/>
                <a:gridCol w="1860402"/>
              </a:tblGrid>
              <a:tr h="713826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</a:rPr>
                        <a:t>Question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</a:rPr>
                        <a:t>Group 1 (more detailed email)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</a:rPr>
                        <a:t>Group 2 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1133723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t>% of respondents who </a:t>
                      </a:r>
                      <a:r>
                        <a:rPr b="1"/>
                        <a:t>opted out </a:t>
                      </a:r>
                      <a:r>
                        <a:t>of PredictED during the course of the semester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600"/>
                      </a:pPr>
                    </a:p>
                    <a:p>
                      <a:pPr algn="ctr">
                        <a:defRPr sz="1600"/>
                      </a:pPr>
                      <a:r>
                        <a:t>4.5%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600"/>
                      </a:pPr>
                    </a:p>
                    <a:p>
                      <a:pPr algn="ctr" defTabSz="914400">
                        <a:defRPr sz="1600"/>
                      </a:pPr>
                      <a:r>
                        <a:t>4.5%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797805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t>% who </a:t>
                      </a:r>
                      <a:r>
                        <a:rPr b="1"/>
                        <a:t>changed their LMS usage </a:t>
                      </a:r>
                      <a:r>
                        <a:t>as a result of the weekly emails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43.3%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28.9% 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79780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% who would take part again/are offered and are taking part again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/>
                        <a:t>72.2%  (45.6%/ 26.6% )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76.6%  (46% /30.6% )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138" y="147244"/>
            <a:ext cx="8720240" cy="6490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6138" y="5657898"/>
            <a:ext cx="2057968" cy="9967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138" y="5657898"/>
            <a:ext cx="2057968" cy="996785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TextBox 11"/>
          <p:cNvSpPr/>
          <p:nvPr/>
        </p:nvSpPr>
        <p:spPr>
          <a:xfrm>
            <a:off x="982134" y="1092939"/>
            <a:ext cx="3672445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200">
                <a:solidFill>
                  <a:srgbClr val="FFFF00"/>
                </a:solidFill>
              </a:defRPr>
            </a:pPr>
            <a:r>
              <a:t>Three comments</a:t>
            </a:r>
            <a:r>
              <a:t>…</a:t>
            </a:r>
            <a:r>
              <a:t> </a:t>
            </a:r>
          </a:p>
        </p:txBody>
      </p:sp>
      <p:pic>
        <p:nvPicPr>
          <p:cNvPr id="192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52796" y="1955797"/>
            <a:ext cx="3268136" cy="4902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 Box 2"/>
          <p:cNvSpPr/>
          <p:nvPr/>
        </p:nvSpPr>
        <p:spPr>
          <a:xfrm>
            <a:off x="1253066" y="877702"/>
            <a:ext cx="6620935" cy="2576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defRPr sz="2800">
                <a:solidFill>
                  <a:srgbClr val="FFFFFF"/>
                </a:solidFill>
              </a:defRPr>
            </a:pPr>
            <a:r>
              <a:t>“Not everything that can be counted </a:t>
            </a:r>
            <a:r>
              <a:rPr sz="3600">
                <a:solidFill>
                  <a:srgbClr val="FFFF00"/>
                </a:solidFill>
              </a:rPr>
              <a:t>counts</a:t>
            </a:r>
            <a:r>
              <a:t>, not everything that counts can be </a:t>
            </a:r>
            <a:r>
              <a:rPr sz="3600">
                <a:solidFill>
                  <a:srgbClr val="FFFF00"/>
                </a:solidFill>
              </a:rPr>
              <a:t>counted.</a:t>
            </a:r>
            <a:r>
              <a:t>” </a:t>
            </a:r>
          </a:p>
          <a:p>
            <a:pPr algn="just">
              <a:lnSpc>
                <a:spcPct val="80000"/>
              </a:lnSpc>
              <a:defRPr>
                <a:solidFill>
                  <a:srgbClr val="FFFFFF"/>
                </a:solidFill>
              </a:defRPr>
            </a:pPr>
            <a:r>
              <a:t>			       </a:t>
            </a:r>
            <a:endParaRPr sz="1200"/>
          </a:p>
          <a:p>
            <a:pPr algn="just">
              <a:lnSpc>
                <a:spcPct val="80000"/>
              </a:lnSpc>
              <a:defRPr sz="1200">
                <a:solidFill>
                  <a:srgbClr val="FFFFFF"/>
                </a:solidFill>
              </a:defRPr>
            </a:pPr>
          </a:p>
          <a:p>
            <a:pPr algn="just">
              <a:lnSpc>
                <a:spcPct val="80000"/>
              </a:lnSpc>
              <a:defRPr>
                <a:solidFill>
                  <a:srgbClr val="FFFFFF"/>
                </a:solidFill>
              </a:defRPr>
            </a:pPr>
            <a:r>
              <a:t>		</a:t>
            </a:r>
            <a:endParaRPr sz="1600"/>
          </a:p>
        </p:txBody>
      </p:sp>
      <p:pic>
        <p:nvPicPr>
          <p:cNvPr id="19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10466" y="2989417"/>
            <a:ext cx="2345268" cy="2130086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TextBox 4"/>
          <p:cNvSpPr/>
          <p:nvPr/>
        </p:nvSpPr>
        <p:spPr>
          <a:xfrm>
            <a:off x="3615266" y="5319500"/>
            <a:ext cx="162899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Albert Einstein</a:t>
            </a:r>
          </a:p>
        </p:txBody>
      </p:sp>
      <p:pic>
        <p:nvPicPr>
          <p:cNvPr id="197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6138" y="5657898"/>
            <a:ext cx="2057968" cy="9967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138" y="5657898"/>
            <a:ext cx="2057968" cy="996785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TextBox 3"/>
          <p:cNvSpPr/>
          <p:nvPr/>
        </p:nvSpPr>
        <p:spPr>
          <a:xfrm>
            <a:off x="829747" y="1707630"/>
            <a:ext cx="7366001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542925" indent="-542925" algn="ctr">
              <a:lnSpc>
                <a:spcPct val="110000"/>
              </a:lnSpc>
              <a:spcBef>
                <a:spcPts val="1200"/>
              </a:spcBef>
              <a:buSzPct val="100000"/>
              <a:buAutoNum type="arabicPeriod" startAt="1"/>
              <a:defRPr sz="3600">
                <a:solidFill>
                  <a:srgbClr val="FFFFFF"/>
                </a:solidFill>
              </a:defRPr>
            </a:lvl1pPr>
          </a:lstStyle>
          <a:p>
            <a:pPr/>
            <a:r>
              <a:t>The Hype Gap</a:t>
            </a:r>
          </a:p>
        </p:txBody>
      </p:sp>
      <p:pic>
        <p:nvPicPr>
          <p:cNvPr id="201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34742" y="3962401"/>
            <a:ext cx="1429927" cy="2895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263" y="213867"/>
            <a:ext cx="8775942" cy="63513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649" y="190583"/>
            <a:ext cx="8727593" cy="64735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838" y="3488266"/>
            <a:ext cx="4215185" cy="3147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06497" y="3488266"/>
            <a:ext cx="4470811" cy="3147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5836" y="233763"/>
            <a:ext cx="4215187" cy="3051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06497" y="233763"/>
            <a:ext cx="4414095" cy="30513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Box 2"/>
          <p:cNvSpPr/>
          <p:nvPr/>
        </p:nvSpPr>
        <p:spPr>
          <a:xfrm>
            <a:off x="676265" y="586227"/>
            <a:ext cx="7669825" cy="4805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00050" indent="-400050" algn="just">
              <a:buSzPct val="100000"/>
              <a:buAutoNum type="romanLcParenBoth" startAt="1"/>
              <a:defRPr sz="2400">
                <a:solidFill>
                  <a:srgbClr val="FFFFFF"/>
                </a:solidFill>
              </a:defRPr>
            </a:pPr>
            <a:r>
              <a:t>view education as a </a:t>
            </a:r>
            <a:r>
              <a:rPr>
                <a:solidFill>
                  <a:srgbClr val="FFFF00"/>
                </a:solidFill>
              </a:rPr>
              <a:t>simple process </a:t>
            </a:r>
            <a:r>
              <a:t>that is easily modelled;</a:t>
            </a:r>
          </a:p>
          <a:p>
            <a:pPr algn="just">
              <a:defRPr sz="1400">
                <a:solidFill>
                  <a:srgbClr val="FFFFFF"/>
                </a:solidFill>
              </a:defRPr>
            </a:pPr>
          </a:p>
          <a:p>
            <a:pPr marL="400050" indent="-400050" algn="just">
              <a:buSzPct val="100000"/>
              <a:buAutoNum type="romanLcParenBoth" startAt="1"/>
              <a:defRPr sz="2400">
                <a:solidFill>
                  <a:srgbClr val="FFFFFF"/>
                </a:solidFill>
              </a:defRPr>
            </a:pPr>
            <a:r>
              <a:t>base decisions and interventions on data rich but </a:t>
            </a:r>
            <a:r>
              <a:rPr>
                <a:solidFill>
                  <a:srgbClr val="FFFF00"/>
                </a:solidFill>
              </a:rPr>
              <a:t>weak theory</a:t>
            </a:r>
            <a:r>
              <a:t>;</a:t>
            </a:r>
          </a:p>
          <a:p>
            <a:pPr algn="just">
              <a:defRPr sz="1400">
                <a:solidFill>
                  <a:srgbClr val="FFFFFF"/>
                </a:solidFill>
              </a:defRPr>
            </a:pPr>
          </a:p>
          <a:p>
            <a:pPr marL="400050" indent="-400050" algn="just">
              <a:buSzPct val="100000"/>
              <a:buAutoNum type="romanLcParenBoth" startAt="1"/>
              <a:defRPr sz="2400">
                <a:solidFill>
                  <a:srgbClr val="FFFFFF"/>
                </a:solidFill>
              </a:defRPr>
            </a:pPr>
            <a:r>
              <a:t> inform decisions and interventions based on wrong or even </a:t>
            </a:r>
            <a:r>
              <a:rPr>
                <a:solidFill>
                  <a:srgbClr val="FFFF00"/>
                </a:solidFill>
              </a:rPr>
              <a:t>invalid variables</a:t>
            </a:r>
            <a:r>
              <a:t>;</a:t>
            </a:r>
          </a:p>
          <a:p>
            <a:pPr algn="just">
              <a:defRPr sz="1400">
                <a:solidFill>
                  <a:srgbClr val="FFFFFF"/>
                </a:solidFill>
              </a:defRPr>
            </a:pPr>
          </a:p>
          <a:p>
            <a:pPr marL="400050" indent="-400050" algn="just">
              <a:buSzPct val="100000"/>
              <a:buAutoNum type="romanLcParenBoth" startAt="1"/>
              <a:defRPr sz="2400">
                <a:solidFill>
                  <a:srgbClr val="FFFFFF"/>
                </a:solidFill>
              </a:defRPr>
            </a:pPr>
            <a:r>
              <a:t> make interpretations and arrive at conclusions that confuse </a:t>
            </a:r>
            <a:r>
              <a:rPr>
                <a:solidFill>
                  <a:srgbClr val="FFFF00"/>
                </a:solidFill>
              </a:rPr>
              <a:t>correlations with causality</a:t>
            </a:r>
            <a:r>
              <a:t>; and</a:t>
            </a:r>
          </a:p>
          <a:p>
            <a:pPr algn="just">
              <a:defRPr sz="1400">
                <a:solidFill>
                  <a:srgbClr val="FFFFFF"/>
                </a:solidFill>
              </a:defRPr>
            </a:pPr>
          </a:p>
          <a:p>
            <a:pPr marL="400050" indent="-400050" algn="just">
              <a:buSzPct val="100000"/>
              <a:buAutoNum type="romanLcParenBoth" startAt="1"/>
              <a:defRPr sz="2400">
                <a:solidFill>
                  <a:srgbClr val="FFFFFF"/>
                </a:solidFill>
              </a:defRPr>
            </a:pPr>
            <a:r>
              <a:t>result in unintended and </a:t>
            </a:r>
            <a:r>
              <a:rPr>
                <a:solidFill>
                  <a:srgbClr val="FFFF00"/>
                </a:solidFill>
              </a:rPr>
              <a:t>unwanted effects</a:t>
            </a:r>
            <a:r>
              <a:t> that pigeonhole and stereotype learners which may be counterproductive to learner success. </a:t>
            </a:r>
          </a:p>
        </p:txBody>
      </p:sp>
      <p:pic>
        <p:nvPicPr>
          <p:cNvPr id="20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138" y="5657898"/>
            <a:ext cx="2057968" cy="9967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459" y="148837"/>
            <a:ext cx="8917277" cy="65483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138" y="147244"/>
            <a:ext cx="8720240" cy="6490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6138" y="5657898"/>
            <a:ext cx="2057968" cy="996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9254" y="3315594"/>
            <a:ext cx="8638132" cy="33155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138" y="5657898"/>
            <a:ext cx="2057968" cy="996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32852" y="3268131"/>
            <a:ext cx="2370145" cy="3589868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TextBox 3"/>
          <p:cNvSpPr/>
          <p:nvPr/>
        </p:nvSpPr>
        <p:spPr>
          <a:xfrm>
            <a:off x="829747" y="1707630"/>
            <a:ext cx="7366001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10000"/>
              </a:lnSpc>
              <a:spcBef>
                <a:spcPts val="1200"/>
              </a:spcBef>
              <a:defRPr sz="3600">
                <a:solidFill>
                  <a:srgbClr val="FFFFFF"/>
                </a:solidFill>
              </a:defRPr>
            </a:lvl1pPr>
          </a:lstStyle>
          <a:p>
            <a:pPr/>
            <a:r>
              <a:t>2. Novelty and Impact Bias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le 3"/>
          <p:cNvSpPr/>
          <p:nvPr>
            <p:ph type="title"/>
          </p:nvPr>
        </p:nvSpPr>
        <p:spPr>
          <a:xfrm>
            <a:off x="1114602" y="5819637"/>
            <a:ext cx="5334001" cy="990601"/>
          </a:xfrm>
          <a:prstGeom prst="rect">
            <a:avLst/>
          </a:prstGeom>
        </p:spPr>
        <p:txBody>
          <a:bodyPr/>
          <a:lstStyle/>
          <a:p>
            <a:pPr>
              <a:defRPr sz="1200">
                <a:solidFill>
                  <a:srgbClr val="FFFF00"/>
                </a:solidFill>
              </a:defRPr>
            </a:pPr>
            <a:r>
              <a:t>Allen, K., Galvis, D., Katz R. (2004). Evaluation of CDs and chewing gum in teaching dental anatomy. </a:t>
            </a:r>
            <a:r>
              <a:rPr i="1"/>
              <a:t>Journal of Dental Research</a:t>
            </a:r>
            <a:r>
              <a:t>, 83.</a:t>
            </a:r>
          </a:p>
        </p:txBody>
      </p:sp>
      <p:sp>
        <p:nvSpPr>
          <p:cNvPr id="221" name="TextBox 11"/>
          <p:cNvSpPr/>
          <p:nvPr/>
        </p:nvSpPr>
        <p:spPr>
          <a:xfrm>
            <a:off x="1928298" y="2834933"/>
            <a:ext cx="841064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600">
                <a:solidFill>
                  <a:srgbClr val="FFFF00"/>
                </a:solidFill>
              </a:defRPr>
            </a:lvl1pPr>
          </a:lstStyle>
          <a:p>
            <a:pPr/>
            <a:r>
              <a:t>VS.</a:t>
            </a:r>
          </a:p>
        </p:txBody>
      </p:sp>
      <p:grpSp>
        <p:nvGrpSpPr>
          <p:cNvPr id="227" name="Cloud Callout 10"/>
          <p:cNvGrpSpPr/>
          <p:nvPr/>
        </p:nvGrpSpPr>
        <p:grpSpPr>
          <a:xfrm>
            <a:off x="3807479" y="676162"/>
            <a:ext cx="2537137" cy="2535414"/>
            <a:chOff x="0" y="0"/>
            <a:chExt cx="2537136" cy="2535413"/>
          </a:xfrm>
        </p:grpSpPr>
        <p:sp>
          <p:nvSpPr>
            <p:cNvPr id="222" name="Shape"/>
            <p:cNvSpPr/>
            <p:nvPr/>
          </p:nvSpPr>
          <p:spPr>
            <a:xfrm rot="13554095">
              <a:off x="391106" y="351529"/>
              <a:ext cx="1754925" cy="1832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fill="norm" stroke="1" extrusionOk="0">
                  <a:moveTo>
                    <a:pt x="1901" y="6800"/>
                  </a:moveTo>
                  <a:lnTo>
                    <a:pt x="1901" y="6800"/>
                  </a:ln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3" name="Circle"/>
            <p:cNvSpPr/>
            <p:nvPr/>
          </p:nvSpPr>
          <p:spPr>
            <a:xfrm rot="13554095">
              <a:off x="1989882" y="693681"/>
              <a:ext cx="292101" cy="292101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4" name="Circle"/>
            <p:cNvSpPr/>
            <p:nvPr/>
          </p:nvSpPr>
          <p:spPr>
            <a:xfrm rot="13554095">
              <a:off x="2183087" y="670677"/>
              <a:ext cx="194735" cy="194735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5" name="Circle"/>
            <p:cNvSpPr/>
            <p:nvPr/>
          </p:nvSpPr>
          <p:spPr>
            <a:xfrm rot="13554095">
              <a:off x="2289066" y="690940"/>
              <a:ext cx="97367" cy="9736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6" name="Shape"/>
            <p:cNvSpPr/>
            <p:nvPr/>
          </p:nvSpPr>
          <p:spPr>
            <a:xfrm rot="13554095">
              <a:off x="421180" y="509979"/>
              <a:ext cx="1608097" cy="1555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9525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228" name="TextBox 6"/>
          <p:cNvSpPr/>
          <p:nvPr/>
        </p:nvSpPr>
        <p:spPr>
          <a:xfrm>
            <a:off x="4484518" y="1416748"/>
            <a:ext cx="1241426" cy="1025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>
                <a:solidFill>
                  <a:srgbClr val="000090"/>
                </a:solidFill>
              </a:defRPr>
            </a:pPr>
            <a:r>
              <a:t>Learning</a:t>
            </a:r>
            <a:endParaRPr b="1" sz="2000"/>
          </a:p>
          <a:p>
            <a:pPr algn="ctr">
              <a:defRPr sz="1400">
                <a:solidFill>
                  <a:srgbClr val="000090"/>
                </a:solidFill>
              </a:defRPr>
            </a:pPr>
            <a:r>
              <a:t>is like</a:t>
            </a:r>
            <a:endParaRPr b="1" sz="2000"/>
          </a:p>
          <a:p>
            <a:pPr algn="ctr">
              <a:defRPr sz="1400">
                <a:solidFill>
                  <a:srgbClr val="FF0000"/>
                </a:solidFill>
              </a:defRPr>
            </a:pPr>
            <a:r>
              <a:t>chewing gum</a:t>
            </a:r>
            <a:endParaRPr b="1" sz="2000"/>
          </a:p>
          <a:p>
            <a:pPr algn="ctr">
              <a:defRPr sz="900">
                <a:solidFill>
                  <a:srgbClr val="FF0000"/>
                </a:solidFill>
              </a:defRPr>
            </a:pPr>
            <a:r>
              <a:t>  </a:t>
            </a:r>
            <a:endParaRPr b="1" sz="2000"/>
          </a:p>
          <a:p>
            <a:pPr algn="ctr">
              <a:defRPr i="1" sz="1400">
                <a:solidFill>
                  <a:srgbClr val="FF0000"/>
                </a:solidFill>
              </a:defRPr>
            </a:pPr>
            <a:r>
              <a:t>(messy)</a:t>
            </a:r>
          </a:p>
        </p:txBody>
      </p:sp>
      <p:pic>
        <p:nvPicPr>
          <p:cNvPr id="22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68204" y="1188146"/>
            <a:ext cx="2286001" cy="343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5257" y="576017"/>
            <a:ext cx="1696832" cy="1696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3302" y="3514647"/>
            <a:ext cx="3565520" cy="22113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138" y="5657898"/>
            <a:ext cx="2057968" cy="996785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Rectangle 6"/>
          <p:cNvSpPr/>
          <p:nvPr/>
        </p:nvSpPr>
        <p:spPr>
          <a:xfrm>
            <a:off x="524862" y="666169"/>
            <a:ext cx="3221395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spcBef>
                <a:spcPts val="1200"/>
              </a:spcBef>
              <a:defRPr sz="3200">
                <a:solidFill>
                  <a:srgbClr val="FFFF00"/>
                </a:solidFill>
              </a:defRPr>
            </a:pPr>
            <a:r>
              <a:t>Survey findings..</a:t>
            </a:r>
            <a:r>
              <a:t>.</a:t>
            </a:r>
          </a:p>
        </p:txBody>
      </p:sp>
      <p:graphicFrame>
        <p:nvGraphicFramePr>
          <p:cNvPr id="235" name="Content Placeholder 3"/>
          <p:cNvGraphicFramePr/>
          <p:nvPr/>
        </p:nvGraphicFramePr>
        <p:xfrm>
          <a:off x="519129" y="1732755"/>
          <a:ext cx="8130983" cy="3443159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4335215"/>
                <a:gridCol w="1935364"/>
                <a:gridCol w="1860402"/>
              </a:tblGrid>
              <a:tr h="713826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</a:rPr>
                        <a:t>Question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</a:rPr>
                        <a:t>Group 1 (more detailed email)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</a:rPr>
                        <a:t>Group 2 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1133723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t>% of respondents who </a:t>
                      </a:r>
                      <a:r>
                        <a:rPr b="1"/>
                        <a:t>opted out </a:t>
                      </a:r>
                      <a:r>
                        <a:t>of PredictED during the course of the semester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600"/>
                      </a:pPr>
                    </a:p>
                    <a:p>
                      <a:pPr algn="ctr">
                        <a:defRPr sz="1600"/>
                      </a:pPr>
                      <a:r>
                        <a:t>4.5%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600"/>
                      </a:pPr>
                    </a:p>
                    <a:p>
                      <a:pPr algn="ctr" defTabSz="914400">
                        <a:defRPr sz="1600"/>
                      </a:pPr>
                      <a:r>
                        <a:t>4.5%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797805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t>% who </a:t>
                      </a:r>
                      <a:r>
                        <a:rPr b="1"/>
                        <a:t>changed their LMS usage </a:t>
                      </a:r>
                      <a:r>
                        <a:t>as a result of the weekly emails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43.3%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28.9% 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79780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% who would take part again/are offered and are taking part again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600"/>
                        <a:t>72.2%  (45.6%/ 26.6% )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76.6%  (46% /30.6% )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  <p:sp>
        <p:nvSpPr>
          <p:cNvPr id="236" name="TextBox 1"/>
          <p:cNvSpPr/>
          <p:nvPr/>
        </p:nvSpPr>
        <p:spPr>
          <a:xfrm>
            <a:off x="3204441" y="5572317"/>
            <a:ext cx="2860438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>
                <a:solidFill>
                  <a:srgbClr val="FFFF00"/>
                </a:solidFill>
              </a:defRPr>
            </a:lvl1pPr>
          </a:lstStyle>
          <a:p>
            <a:pPr/>
            <a:r>
              <a:t>13% Response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459" y="82474"/>
            <a:ext cx="8929577" cy="66641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138" y="5657898"/>
            <a:ext cx="2057968" cy="996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5019" y="3217333"/>
            <a:ext cx="2427112" cy="3640667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TextBox 3"/>
          <p:cNvSpPr/>
          <p:nvPr/>
        </p:nvSpPr>
        <p:spPr>
          <a:xfrm>
            <a:off x="829747" y="1707630"/>
            <a:ext cx="7366001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10000"/>
              </a:lnSpc>
              <a:spcBef>
                <a:spcPts val="1200"/>
              </a:spcBef>
              <a:defRPr sz="3600">
                <a:solidFill>
                  <a:srgbClr val="FFFFFF"/>
                </a:solidFill>
              </a:defRPr>
            </a:lvl1pPr>
          </a:lstStyle>
          <a:p>
            <a:pPr/>
            <a:r>
              <a:t>3. Border Crossing the Literature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459" y="111335"/>
            <a:ext cx="8873909" cy="6556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Box 2"/>
          <p:cNvSpPr/>
          <p:nvPr/>
        </p:nvSpPr>
        <p:spPr>
          <a:xfrm>
            <a:off x="1202877" y="556225"/>
            <a:ext cx="6409096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Performance takes place in the Network</a:t>
            </a:r>
          </a:p>
        </p:txBody>
      </p:sp>
      <p:pic>
        <p:nvPicPr>
          <p:cNvPr id="24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929" y="1468094"/>
            <a:ext cx="8753917" cy="5097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838" y="3488266"/>
            <a:ext cx="4215185" cy="3147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06497" y="3488266"/>
            <a:ext cx="4470811" cy="3147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5836" y="233763"/>
            <a:ext cx="4215187" cy="3051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06497" y="233763"/>
            <a:ext cx="4414095" cy="3051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Picture 1" descr="Picture 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6524" y="379180"/>
            <a:ext cx="2490503" cy="2730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icture 6" descr="Picture 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19602" y="3907235"/>
            <a:ext cx="2900123" cy="2560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Picture 7" descr="Picture 7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569384" y="3863449"/>
            <a:ext cx="2562588" cy="2513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Picture 8" descr="Picture 8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569387" y="581795"/>
            <a:ext cx="2406550" cy="23219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459" y="82474"/>
            <a:ext cx="8896589" cy="66641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969" y="220129"/>
            <a:ext cx="8817589" cy="6430984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TextBox 3"/>
          <p:cNvSpPr/>
          <p:nvPr/>
        </p:nvSpPr>
        <p:spPr>
          <a:xfrm>
            <a:off x="679873" y="431067"/>
            <a:ext cx="2758490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/>
            </a:lvl1pPr>
          </a:lstStyle>
          <a:p>
            <a:pPr/>
            <a:r>
              <a:t>http://studentsuccess.ie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extBox 2"/>
          <p:cNvSpPr/>
          <p:nvPr/>
        </p:nvSpPr>
        <p:spPr>
          <a:xfrm>
            <a:off x="956940" y="499499"/>
            <a:ext cx="1863389" cy="48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00"/>
                </a:solidFill>
              </a:defRPr>
            </a:lvl1pPr>
          </a:lstStyle>
          <a:p>
            <a:pPr/>
            <a:r>
              <a:t>Conclusion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0" t="0" r="0" b="2"/>
          <a:stretch>
            <a:fillRect/>
          </a:stretch>
        </p:blipFill>
        <p:spPr>
          <a:xfrm>
            <a:off x="339550" y="1352628"/>
            <a:ext cx="8375599" cy="5162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19" y="0"/>
                </a:moveTo>
                <a:cubicBezTo>
                  <a:pt x="993" y="0"/>
                  <a:pt x="0" y="1611"/>
                  <a:pt x="0" y="3600"/>
                </a:cubicBezTo>
                <a:lnTo>
                  <a:pt x="0" y="21600"/>
                </a:lnTo>
                <a:lnTo>
                  <a:pt x="19381" y="21600"/>
                </a:lnTo>
                <a:cubicBezTo>
                  <a:pt x="20607" y="21600"/>
                  <a:pt x="21600" y="19989"/>
                  <a:pt x="21600" y="18000"/>
                </a:cubicBezTo>
                <a:lnTo>
                  <a:pt x="21600" y="0"/>
                </a:lnTo>
                <a:lnTo>
                  <a:pt x="2219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sx="100000" sy="100000" kx="0" ky="0" algn="b" rotWithShape="0" blurRad="254000" dist="0" dir="0">
              <a:srgbClr val="000000">
                <a:alpha val="43000"/>
              </a:srgbClr>
            </a:outerShdw>
          </a:effectLst>
        </p:spPr>
      </p:pic>
      <p:sp>
        <p:nvSpPr>
          <p:cNvPr id="257" name="TextBox 4"/>
          <p:cNvSpPr/>
          <p:nvPr/>
        </p:nvSpPr>
        <p:spPr>
          <a:xfrm>
            <a:off x="956940" y="499499"/>
            <a:ext cx="1863389" cy="48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00"/>
                </a:solidFill>
              </a:defRPr>
            </a:lvl1pPr>
          </a:lstStyle>
          <a:p>
            <a:pPr/>
            <a:r>
              <a:t>Conclusion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Picture 2"/>
          <p:cNvGrpSpPr/>
          <p:nvPr/>
        </p:nvGrpSpPr>
        <p:grpSpPr>
          <a:xfrm>
            <a:off x="395856" y="426943"/>
            <a:ext cx="6840445" cy="4290758"/>
            <a:chOff x="0" y="0"/>
            <a:chExt cx="6840444" cy="4290757"/>
          </a:xfrm>
        </p:grpSpPr>
        <p:sp>
          <p:nvSpPr>
            <p:cNvPr id="259" name="Shape"/>
            <p:cNvSpPr/>
            <p:nvPr/>
          </p:nvSpPr>
          <p:spPr>
            <a:xfrm>
              <a:off x="0" y="-1"/>
              <a:ext cx="6840445" cy="42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342" y="0"/>
                  </a:lnTo>
                  <a:lnTo>
                    <a:pt x="21600" y="3600"/>
                  </a:lnTo>
                  <a:lnTo>
                    <a:pt x="21600" y="21600"/>
                  </a:lnTo>
                  <a:lnTo>
                    <a:pt x="21600" y="21600"/>
                  </a:lnTo>
                  <a:lnTo>
                    <a:pt x="2258" y="21600"/>
                  </a:lnTo>
                  <a:lnTo>
                    <a:pt x="0" y="1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60" name="image55.jpeg" descr="image55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3"/>
            <a:stretch>
              <a:fillRect/>
            </a:stretch>
          </p:blipFill>
          <p:spPr>
            <a:xfrm>
              <a:off x="0" y="0"/>
              <a:ext cx="6840445" cy="4290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000"/>
                  </a:lnTo>
                  <a:lnTo>
                    <a:pt x="2258" y="21600"/>
                  </a:lnTo>
                  <a:lnTo>
                    <a:pt x="21600" y="21600"/>
                  </a:lnTo>
                  <a:lnTo>
                    <a:pt x="21600" y="3600"/>
                  </a:lnTo>
                  <a:lnTo>
                    <a:pt x="19342" y="0"/>
                  </a:lnTo>
                  <a:lnTo>
                    <a:pt x="0" y="0"/>
                  </a:lnTo>
                  <a:close/>
                </a:path>
              </a:pathLst>
            </a:cu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88900" dist="0" dir="0">
                <a:srgbClr val="000000">
                  <a:alpha val="45000"/>
                </a:srgbClr>
              </a:outerShdw>
            </a:effectLst>
          </p:spPr>
        </p:pic>
      </p:grpSp>
      <p:grpSp>
        <p:nvGrpSpPr>
          <p:cNvPr id="264" name="Picture 3"/>
          <p:cNvGrpSpPr/>
          <p:nvPr/>
        </p:nvGrpSpPr>
        <p:grpSpPr>
          <a:xfrm>
            <a:off x="2165394" y="2162973"/>
            <a:ext cx="6632227" cy="4383676"/>
            <a:chOff x="0" y="0"/>
            <a:chExt cx="6632226" cy="4383675"/>
          </a:xfrm>
        </p:grpSpPr>
        <p:sp>
          <p:nvSpPr>
            <p:cNvPr id="262" name="Shape"/>
            <p:cNvSpPr/>
            <p:nvPr/>
          </p:nvSpPr>
          <p:spPr>
            <a:xfrm>
              <a:off x="-1" y="0"/>
              <a:ext cx="6632229" cy="438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220" y="0"/>
                  </a:lnTo>
                  <a:lnTo>
                    <a:pt x="21600" y="3600"/>
                  </a:lnTo>
                  <a:lnTo>
                    <a:pt x="21600" y="21600"/>
                  </a:lnTo>
                  <a:lnTo>
                    <a:pt x="21600" y="21600"/>
                  </a:lnTo>
                  <a:lnTo>
                    <a:pt x="2380" y="21600"/>
                  </a:lnTo>
                  <a:lnTo>
                    <a:pt x="0" y="1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63" name="image56.jpeg" descr="image56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4"/>
            <a:stretch>
              <a:fillRect/>
            </a:stretch>
          </p:blipFill>
          <p:spPr>
            <a:xfrm>
              <a:off x="0" y="0"/>
              <a:ext cx="6632179" cy="4383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002"/>
                  </a:lnTo>
                  <a:lnTo>
                    <a:pt x="2380" y="21600"/>
                  </a:lnTo>
                  <a:lnTo>
                    <a:pt x="21600" y="21600"/>
                  </a:lnTo>
                  <a:lnTo>
                    <a:pt x="21600" y="3600"/>
                  </a:lnTo>
                  <a:lnTo>
                    <a:pt x="19220" y="0"/>
                  </a:lnTo>
                  <a:lnTo>
                    <a:pt x="0" y="0"/>
                  </a:lnTo>
                  <a:close/>
                </a:path>
              </a:pathLst>
            </a:cu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88900" dist="0" dir="0">
                <a:srgbClr val="000000">
                  <a:alpha val="45000"/>
                </a:srgbClr>
              </a:outerShdw>
            </a:effectLst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Ma and Pa Math Proof.mp4" descr="Ma and Pa Math Proof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59617" y="458330"/>
            <a:ext cx="8468364" cy="4763454"/>
          </a:xfrm>
          <a:prstGeom prst="rect">
            <a:avLst/>
          </a:prstGeom>
          <a:ln w="88900" cap="sq">
            <a:solidFill>
              <a:srgbClr val="FFFFFF"/>
            </a:solidFill>
            <a:miter/>
          </a:ln>
          <a:effectLst>
            <a:outerShdw sx="100000" sy="100000" kx="0" ky="0" algn="b" rotWithShape="0" blurRad="50800" dist="18000" dir="5400000">
              <a:srgbClr val="000000">
                <a:alpha val="40000"/>
              </a:srgbClr>
            </a:outerShdw>
          </a:effectLst>
        </p:spPr>
      </p:pic>
      <p:pic>
        <p:nvPicPr>
          <p:cNvPr id="267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6138" y="5657898"/>
            <a:ext cx="2057968" cy="9967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21666" fill="hold"/>
                                        <p:tgtEl>
                                          <p:spTgt spid="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266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Rectangle 3"/>
          <p:cNvSpPr/>
          <p:nvPr/>
        </p:nvSpPr>
        <p:spPr>
          <a:xfrm>
            <a:off x="965200" y="810227"/>
            <a:ext cx="7162800" cy="1289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03" tIns="45703" rIns="45703" bIns="45703">
            <a:spAutoFit/>
          </a:bodyPr>
          <a:lstStyle/>
          <a:p>
            <a:pPr algn="ctr">
              <a:spcBef>
                <a:spcPts val="600"/>
              </a:spcBef>
              <a:defRPr sz="2800">
                <a:solidFill>
                  <a:srgbClr val="FFFF00"/>
                </a:solidFill>
              </a:defRPr>
            </a:pPr>
            <a:r>
              <a:t>“</a:t>
            </a:r>
            <a:r>
              <a:t>A prudent question is one-half of wisdom</a:t>
            </a:r>
            <a:r>
              <a:t>”</a:t>
            </a:r>
          </a:p>
          <a:p>
            <a:pPr algn="ctr">
              <a:spcBef>
                <a:spcPts val="600"/>
              </a:spcBef>
              <a:defRPr sz="2400">
                <a:solidFill>
                  <a:srgbClr val="FFFFFF"/>
                </a:solidFill>
              </a:defRPr>
            </a:pPr>
          </a:p>
          <a:p>
            <a:pPr algn="ctr">
              <a:spcBef>
                <a:spcPts val="600"/>
              </a:spcBef>
              <a:defRPr sz="2000">
                <a:solidFill>
                  <a:srgbClr val="FFFFFF"/>
                </a:solidFill>
              </a:defRPr>
            </a:pPr>
            <a:r>
              <a:t>Francis Bacon</a:t>
            </a:r>
          </a:p>
        </p:txBody>
      </p:sp>
      <p:sp>
        <p:nvSpPr>
          <p:cNvPr id="270" name="TextBox 4"/>
          <p:cNvSpPr/>
          <p:nvPr/>
        </p:nvSpPr>
        <p:spPr>
          <a:xfrm>
            <a:off x="2454869" y="4701671"/>
            <a:ext cx="4099308" cy="959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000">
                <a:solidFill>
                  <a:srgbClr val="FFFFFF"/>
                </a:solidFill>
              </a:defRPr>
            </a:pPr>
          </a:p>
          <a:p>
            <a:pPr algn="ctr">
              <a:defRPr sz="2000">
                <a:solidFill>
                  <a:srgbClr val="FFFFFF"/>
                </a:solidFill>
              </a:defRPr>
            </a:pPr>
            <a:r>
              <a:t>http://www.slideshare.net/mbrownz</a:t>
            </a:r>
          </a:p>
        </p:txBody>
      </p:sp>
      <p:pic>
        <p:nvPicPr>
          <p:cNvPr id="271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2388" y="2489287"/>
            <a:ext cx="3348938" cy="2222120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TextBox 6"/>
          <p:cNvSpPr/>
          <p:nvPr/>
        </p:nvSpPr>
        <p:spPr>
          <a:xfrm>
            <a:off x="574393" y="6220557"/>
            <a:ext cx="1781286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10000"/>
              </a:lnSpc>
              <a:defRPr sz="2400"/>
            </a:pPr>
            <a:r>
              <a:t>Questions</a:t>
            </a:r>
            <a:r>
              <a:t>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Box 2"/>
          <p:cNvSpPr/>
          <p:nvPr/>
        </p:nvSpPr>
        <p:spPr>
          <a:xfrm>
            <a:off x="684213" y="739062"/>
            <a:ext cx="6237050" cy="882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10000"/>
              </a:lnSpc>
              <a:defRPr sz="2800">
                <a:solidFill>
                  <a:srgbClr val="FFFFFF"/>
                </a:solidFill>
              </a:defRPr>
            </a:pPr>
            <a:r>
              <a:t>Professor Mark Brown</a:t>
            </a:r>
          </a:p>
          <a:p>
            <a:pPr>
              <a:lnSpc>
                <a:spcPct val="110000"/>
              </a:lnSpc>
              <a:defRPr sz="2400">
                <a:solidFill>
                  <a:srgbClr val="FFFFFF"/>
                </a:solidFill>
              </a:defRPr>
            </a:pPr>
            <a:r>
              <a:t>Director, National Institute for Digital Learning</a:t>
            </a:r>
          </a:p>
        </p:txBody>
      </p:sp>
      <p:pic>
        <p:nvPicPr>
          <p:cNvPr id="275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22873" y="2419354"/>
            <a:ext cx="4742125" cy="2715520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sx="100000" sy="100000" kx="0" ky="0" algn="b" rotWithShape="0"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76" name="TextBox 1"/>
          <p:cNvSpPr/>
          <p:nvPr/>
        </p:nvSpPr>
        <p:spPr>
          <a:xfrm>
            <a:off x="4818036" y="5297985"/>
            <a:ext cx="167967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/>
            <a:r>
              <a:t>www.dcu.ie/nidl</a:t>
            </a:r>
          </a:p>
        </p:txBody>
      </p:sp>
      <p:sp>
        <p:nvSpPr>
          <p:cNvPr id="277" name="TextBox 6"/>
          <p:cNvSpPr/>
          <p:nvPr/>
        </p:nvSpPr>
        <p:spPr>
          <a:xfrm>
            <a:off x="835336" y="5274016"/>
            <a:ext cx="2203846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/>
            <a:r>
              <a:t>mark.brown@dcu.ie</a:t>
            </a:r>
          </a:p>
        </p:txBody>
      </p:sp>
      <p:sp>
        <p:nvSpPr>
          <p:cNvPr id="278" name="TextBox 2"/>
          <p:cNvSpPr/>
          <p:nvPr/>
        </p:nvSpPr>
        <p:spPr>
          <a:xfrm>
            <a:off x="1178089" y="5790894"/>
            <a:ext cx="1263549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/>
            <a:r>
              <a:t>@mbrownz</a:t>
            </a:r>
          </a:p>
        </p:txBody>
      </p:sp>
      <p:sp>
        <p:nvSpPr>
          <p:cNvPr id="279" name="TextBox 7"/>
          <p:cNvSpPr/>
          <p:nvPr/>
        </p:nvSpPr>
        <p:spPr>
          <a:xfrm>
            <a:off x="4292809" y="5589906"/>
            <a:ext cx="2791977" cy="770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600">
                <a:solidFill>
                  <a:srgbClr val="FFFF00"/>
                </a:solidFill>
              </a:defRPr>
            </a:pPr>
          </a:p>
          <a:p>
            <a:pPr algn="ctr">
              <a:defRPr sz="1600">
                <a:solidFill>
                  <a:srgbClr val="FFFF00"/>
                </a:solidFill>
              </a:defRPr>
            </a:pPr>
            <a:r>
              <a:t>www.slideshare.net/mbrownz</a:t>
            </a:r>
          </a:p>
        </p:txBody>
      </p:sp>
      <p:pic>
        <p:nvPicPr>
          <p:cNvPr id="280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6565" y="2417790"/>
            <a:ext cx="2319516" cy="27170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0" dir="0">
              <a:srgbClr val="000000">
                <a:alpha val="70000"/>
              </a:srgbClr>
            </a:outerShdw>
          </a:effectLst>
        </p:spPr>
      </p:pic>
      <p:pic>
        <p:nvPicPr>
          <p:cNvPr id="281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57059" y="240670"/>
            <a:ext cx="2057968" cy="996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7013" y="5667316"/>
            <a:ext cx="914400" cy="914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542" y="128601"/>
            <a:ext cx="8930718" cy="65907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467" y="6197600"/>
            <a:ext cx="1363136" cy="660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12313" y="6079066"/>
            <a:ext cx="2451821" cy="86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88547" y="6197600"/>
            <a:ext cx="5642313" cy="71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Picture 11" descr="Picture 1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69538" y="79311"/>
            <a:ext cx="1181776" cy="801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icture 5" descr="Picture 5"/>
          <p:cNvPicPr>
            <a:picLocks noChangeAspect="1"/>
          </p:cNvPicPr>
          <p:nvPr/>
        </p:nvPicPr>
        <p:blipFill>
          <a:blip r:embed="rId7">
            <a:extLst/>
          </a:blip>
          <a:srcRect l="0" t="0" r="6" b="0"/>
          <a:stretch>
            <a:fillRect/>
          </a:stretch>
        </p:blipFill>
        <p:spPr>
          <a:xfrm>
            <a:off x="2561163" y="1896533"/>
            <a:ext cx="1795860" cy="2048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2" y="0"/>
                </a:moveTo>
                <a:cubicBezTo>
                  <a:pt x="4837" y="0"/>
                  <a:pt x="0" y="4834"/>
                  <a:pt x="0" y="10798"/>
                </a:cubicBezTo>
                <a:cubicBezTo>
                  <a:pt x="0" y="16762"/>
                  <a:pt x="4837" y="21600"/>
                  <a:pt x="10802" y="21600"/>
                </a:cubicBezTo>
                <a:cubicBezTo>
                  <a:pt x="16767" y="21600"/>
                  <a:pt x="21600" y="16762"/>
                  <a:pt x="21600" y="10798"/>
                </a:cubicBezTo>
                <a:cubicBezTo>
                  <a:pt x="21600" y="4834"/>
                  <a:pt x="16767" y="0"/>
                  <a:pt x="10802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53" name="TextBox 6"/>
          <p:cNvSpPr/>
          <p:nvPr/>
        </p:nvSpPr>
        <p:spPr>
          <a:xfrm>
            <a:off x="2878666" y="3908416"/>
            <a:ext cx="1134727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solidFill>
                  <a:srgbClr val="000090"/>
                </a:solidFill>
              </a:defRPr>
            </a:lvl1pPr>
          </a:lstStyle>
          <a:p>
            <a:pPr/>
            <a:r>
              <a:t>@mbrownz</a:t>
            </a:r>
          </a:p>
        </p:txBody>
      </p:sp>
      <p:sp>
        <p:nvSpPr>
          <p:cNvPr id="154" name="TextBox 9"/>
          <p:cNvSpPr/>
          <p:nvPr/>
        </p:nvSpPr>
        <p:spPr>
          <a:xfrm>
            <a:off x="1773212" y="1153211"/>
            <a:ext cx="5214899" cy="667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</a:defRPr>
            </a:pPr>
            <a:r>
              <a:t>Chair, Digital Learning</a:t>
            </a:r>
          </a:p>
          <a:p>
            <a:pPr>
              <a:defRPr sz="2000">
                <a:solidFill>
                  <a:srgbClr val="FFFFFF"/>
                </a:solidFill>
              </a:defRPr>
            </a:pPr>
            <a:r>
              <a:t>Director, National Institute for Digital Learning</a:t>
            </a:r>
          </a:p>
        </p:txBody>
      </p:sp>
      <p:pic>
        <p:nvPicPr>
          <p:cNvPr id="155" name="Picture 10" descr="Picture 10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32954" y="79427"/>
            <a:ext cx="2057968" cy="9967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448" y="111335"/>
            <a:ext cx="8840918" cy="66306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462" y="181452"/>
            <a:ext cx="8896586" cy="65157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953" y="164954"/>
            <a:ext cx="8857414" cy="651572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TextBox 3"/>
          <p:cNvSpPr/>
          <p:nvPr/>
        </p:nvSpPr>
        <p:spPr>
          <a:xfrm>
            <a:off x="1325684" y="4010831"/>
            <a:ext cx="6267113" cy="22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http://y1feedback.ie/predicted-using-vle-data-to-provide-weekly-automated-feedback-on-student-engagement/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199" y="148458"/>
            <a:ext cx="8918344" cy="6565206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TextBox 3"/>
          <p:cNvSpPr/>
          <p:nvPr/>
        </p:nvSpPr>
        <p:spPr>
          <a:xfrm>
            <a:off x="5657527" y="3566659"/>
            <a:ext cx="2857014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https://predictedanalytics.wordpress.com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