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"/>
          <p:cNvSpPr/>
          <p:nvPr/>
        </p:nvSpPr>
        <p:spPr>
          <a:xfrm>
            <a:off x="-17463" y="-26988"/>
            <a:ext cx="9177651" cy="1007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175"/>
                </a:moveTo>
                <a:cubicBezTo>
                  <a:pt x="945" y="20575"/>
                  <a:pt x="1887" y="20803"/>
                  <a:pt x="2795" y="21088"/>
                </a:cubicBezTo>
                <a:cubicBezTo>
                  <a:pt x="3587" y="21315"/>
                  <a:pt x="4343" y="21373"/>
                  <a:pt x="5061" y="21600"/>
                </a:cubicBezTo>
                <a:cubicBezTo>
                  <a:pt x="7098" y="21600"/>
                  <a:pt x="7628" y="21373"/>
                  <a:pt x="8156" y="21315"/>
                </a:cubicBezTo>
                <a:cubicBezTo>
                  <a:pt x="8723" y="21200"/>
                  <a:pt x="9326" y="20973"/>
                  <a:pt x="9856" y="20803"/>
                </a:cubicBezTo>
                <a:cubicBezTo>
                  <a:pt x="10346" y="20575"/>
                  <a:pt x="10802" y="20403"/>
                  <a:pt x="11329" y="20063"/>
                </a:cubicBezTo>
                <a:cubicBezTo>
                  <a:pt x="11819" y="19890"/>
                  <a:pt x="12349" y="19663"/>
                  <a:pt x="12877" y="19378"/>
                </a:cubicBezTo>
                <a:cubicBezTo>
                  <a:pt x="13444" y="19150"/>
                  <a:pt x="13972" y="18865"/>
                  <a:pt x="14577" y="18638"/>
                </a:cubicBezTo>
                <a:cubicBezTo>
                  <a:pt x="15179" y="18465"/>
                  <a:pt x="15784" y="18125"/>
                  <a:pt x="16539" y="17952"/>
                </a:cubicBezTo>
                <a:cubicBezTo>
                  <a:pt x="17257" y="17839"/>
                  <a:pt x="17937" y="17554"/>
                  <a:pt x="18768" y="17439"/>
                </a:cubicBezTo>
                <a:cubicBezTo>
                  <a:pt x="19638" y="17439"/>
                  <a:pt x="20580" y="17324"/>
                  <a:pt x="21600" y="17324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90018"/>
          </a:solidFill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3262" y="6456362"/>
            <a:ext cx="1468438" cy="30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ctangle"/>
          <p:cNvSpPr/>
          <p:nvPr/>
        </p:nvSpPr>
        <p:spPr>
          <a:xfrm>
            <a:off x="0" y="6527800"/>
            <a:ext cx="6767513" cy="19050"/>
          </a:xfrm>
          <a:prstGeom prst="rect">
            <a:avLst/>
          </a:prstGeom>
          <a:solidFill>
            <a:srgbClr val="8900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" name="Rectangle"/>
          <p:cNvSpPr/>
          <p:nvPr/>
        </p:nvSpPr>
        <p:spPr>
          <a:xfrm>
            <a:off x="0" y="6573837"/>
            <a:ext cx="6767513" cy="36514"/>
          </a:xfrm>
          <a:prstGeom prst="rect">
            <a:avLst/>
          </a:prstGeom>
          <a:solidFill>
            <a:srgbClr val="8900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Rectangle"/>
          <p:cNvSpPr/>
          <p:nvPr/>
        </p:nvSpPr>
        <p:spPr>
          <a:xfrm>
            <a:off x="1587" y="6637337"/>
            <a:ext cx="6767513" cy="53976"/>
          </a:xfrm>
          <a:prstGeom prst="rect">
            <a:avLst/>
          </a:prstGeom>
          <a:solidFill>
            <a:srgbClr val="8900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" name="Rectangle"/>
          <p:cNvSpPr/>
          <p:nvPr/>
        </p:nvSpPr>
        <p:spPr>
          <a:xfrm>
            <a:off x="8785225" y="6518275"/>
            <a:ext cx="360363" cy="19050"/>
          </a:xfrm>
          <a:prstGeom prst="rect">
            <a:avLst/>
          </a:prstGeom>
          <a:solidFill>
            <a:srgbClr val="8900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Rectangle"/>
          <p:cNvSpPr/>
          <p:nvPr/>
        </p:nvSpPr>
        <p:spPr>
          <a:xfrm>
            <a:off x="8786812" y="6564312"/>
            <a:ext cx="360363" cy="36514"/>
          </a:xfrm>
          <a:prstGeom prst="rect">
            <a:avLst/>
          </a:prstGeom>
          <a:solidFill>
            <a:srgbClr val="8900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Rectangle"/>
          <p:cNvSpPr/>
          <p:nvPr/>
        </p:nvSpPr>
        <p:spPr>
          <a:xfrm>
            <a:off x="8785225" y="6627812"/>
            <a:ext cx="360363" cy="53976"/>
          </a:xfrm>
          <a:prstGeom prst="rect">
            <a:avLst/>
          </a:prstGeom>
          <a:solidFill>
            <a:srgbClr val="8900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588" y="0"/>
            <a:ext cx="9144001" cy="6858000"/>
          </a:xfrm>
          <a:prstGeom prst="rect">
            <a:avLst/>
          </a:prstGeom>
          <a:gradFill>
            <a:gsLst>
              <a:gs pos="0">
                <a:srgbClr val="930011"/>
              </a:gs>
              <a:gs pos="50000">
                <a:srgbClr val="7B000C"/>
              </a:gs>
              <a:gs pos="100000">
                <a:srgbClr val="530005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4237" y="280987"/>
            <a:ext cx="2936876" cy="6048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0" y="6510337"/>
            <a:ext cx="8640763" cy="174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Rectangle"/>
          <p:cNvSpPr/>
          <p:nvPr/>
        </p:nvSpPr>
        <p:spPr>
          <a:xfrm>
            <a:off x="0" y="6562724"/>
            <a:ext cx="8712200" cy="36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Rectangle"/>
          <p:cNvSpPr/>
          <p:nvPr/>
        </p:nvSpPr>
        <p:spPr>
          <a:xfrm>
            <a:off x="-1588" y="6637337"/>
            <a:ext cx="8785226" cy="539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"/>
          <p:cNvSpPr/>
          <p:nvPr/>
        </p:nvSpPr>
        <p:spPr>
          <a:xfrm rot="16200000">
            <a:off x="6225381" y="4101306"/>
            <a:ext cx="4824413" cy="190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Rectangle"/>
          <p:cNvSpPr/>
          <p:nvPr/>
        </p:nvSpPr>
        <p:spPr>
          <a:xfrm rot="16200000">
            <a:off x="6163468" y="4040981"/>
            <a:ext cx="5075239" cy="34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" name="Rectangle"/>
          <p:cNvSpPr/>
          <p:nvPr/>
        </p:nvSpPr>
        <p:spPr>
          <a:xfrm rot="16200000">
            <a:off x="6122987" y="3995737"/>
            <a:ext cx="5327651" cy="539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" name="Title Text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11" name="Body Level One…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nstitutional Analytics in SUSS:…"/>
          <p:cNvSpPr/>
          <p:nvPr/>
        </p:nvSpPr>
        <p:spPr>
          <a:xfrm>
            <a:off x="533400" y="1989137"/>
            <a:ext cx="807720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0"/>
              </a:spcBef>
              <a:defRPr b="1" sz="3300">
                <a:solidFill>
                  <a:srgbClr val="FFFFFF"/>
                </a:solidFill>
              </a:defRPr>
            </a:pPr>
            <a:br/>
            <a:r>
              <a:rPr b="0" sz="2800"/>
              <a:t>Institutional Analytics in SUSS:</a:t>
            </a:r>
            <a:endParaRPr sz="2800"/>
          </a:p>
          <a:p>
            <a:pPr algn="ctr">
              <a:spcBef>
                <a:spcPts val="1600"/>
              </a:spcBef>
              <a:defRPr sz="2800">
                <a:solidFill>
                  <a:srgbClr val="FFFF00"/>
                </a:solidFill>
              </a:defRPr>
            </a:pPr>
            <a:r>
              <a:t>Objectives, Methodology, Progress &amp; Challenges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ives of Institutional Analytics in SUSS…"/>
          <p:cNvSpPr/>
          <p:nvPr>
            <p:ph type="body" idx="4294967295"/>
          </p:nvPr>
        </p:nvSpPr>
        <p:spPr>
          <a:xfrm>
            <a:off x="395287" y="1963737"/>
            <a:ext cx="8353426" cy="31210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Objectives of Institutional Analytics in SUSS</a:t>
            </a:r>
          </a:p>
          <a:p>
            <a:pPr marL="0" indent="0" algn="ctr">
              <a:spcBef>
                <a:spcPts val="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pPr>
            <a:br/>
            <a:r>
              <a:t>Methodology: Structure, Data, Competencies &amp; Projects</a:t>
            </a:r>
            <a:br/>
            <a:br/>
            <a:r>
              <a:t>Progress to Date</a:t>
            </a:r>
            <a:br/>
            <a:br/>
            <a:r>
              <a:t>Challenges and Future Directions</a:t>
            </a:r>
          </a:p>
        </p:txBody>
      </p:sp>
      <p:sp>
        <p:nvSpPr>
          <p:cNvPr id="53" name="Discussion Items"/>
          <p:cNvSpPr/>
          <p:nvPr>
            <p:ph type="title" idx="4294967295"/>
          </p:nvPr>
        </p:nvSpPr>
        <p:spPr>
          <a:xfrm>
            <a:off x="685800" y="188912"/>
            <a:ext cx="7702550" cy="6096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Discussion Items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ives"/>
          <p:cNvSpPr/>
          <p:nvPr>
            <p:ph type="title" idx="4294967295"/>
          </p:nvPr>
        </p:nvSpPr>
        <p:spPr>
          <a:xfrm>
            <a:off x="685800" y="188912"/>
            <a:ext cx="7772400" cy="6096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Objectives</a:t>
            </a:r>
          </a:p>
        </p:txBody>
      </p:sp>
      <p:sp>
        <p:nvSpPr>
          <p:cNvPr id="56" name="The Institutional Research &amp; Analytics Unit (IRAU) was set up in August 2016 to:…"/>
          <p:cNvSpPr/>
          <p:nvPr>
            <p:ph type="body" sz="half" idx="4294967295"/>
          </p:nvPr>
        </p:nvSpPr>
        <p:spPr>
          <a:xfrm>
            <a:off x="611187" y="1125537"/>
            <a:ext cx="4087813" cy="52117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ts val="2700"/>
              </a:lnSpc>
              <a:spcBef>
                <a:spcPts val="0"/>
              </a:spcBef>
              <a:buSzTx/>
              <a:buNone/>
              <a:tabLst>
                <a:tab pos="7112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Institutional Research &amp; Analytics Unit (IRAU) was set up in August 2016 to:</a:t>
            </a:r>
          </a:p>
          <a:p>
            <a:pPr marL="0" indent="0">
              <a:lnSpc>
                <a:spcPts val="2700"/>
              </a:lnSpc>
              <a:buSzTx/>
              <a:buNone/>
              <a:tabLst>
                <a:tab pos="7112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a)	build up the University’s analytics capability;</a:t>
            </a:r>
          </a:p>
          <a:p>
            <a:pPr marL="0" indent="0">
              <a:lnSpc>
                <a:spcPts val="2700"/>
              </a:lnSpc>
              <a:buSzTx/>
              <a:buNone/>
              <a:tabLst>
                <a:tab pos="7112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b)	undertake/facilitate analytics projects;</a:t>
            </a:r>
            <a:r>
              <a:rPr>
                <a:solidFill>
                  <a:srgbClr val="0000CC"/>
                </a:solidFill>
              </a:rPr>
              <a:t> </a:t>
            </a:r>
          </a:p>
          <a:p>
            <a:pPr marL="0" indent="0">
              <a:lnSpc>
                <a:spcPts val="2700"/>
              </a:lnSpc>
              <a:buSzTx/>
              <a:buNone/>
              <a:tabLst>
                <a:tab pos="7112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c)	develop a platform to facilitate information sharing and decision making; and</a:t>
            </a:r>
          </a:p>
          <a:p>
            <a:pPr marL="0" indent="0">
              <a:lnSpc>
                <a:spcPts val="2700"/>
              </a:lnSpc>
              <a:buSzTx/>
              <a:buNone/>
              <a:tabLst>
                <a:tab pos="7112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d)	digitally “warehouse” critical data.</a:t>
            </a:r>
          </a:p>
        </p:txBody>
      </p:sp>
      <p:grpSp>
        <p:nvGrpSpPr>
          <p:cNvPr id="69" name="Group"/>
          <p:cNvGrpSpPr/>
          <p:nvPr/>
        </p:nvGrpSpPr>
        <p:grpSpPr>
          <a:xfrm>
            <a:off x="4439435" y="934278"/>
            <a:ext cx="4162443" cy="5349807"/>
            <a:chOff x="0" y="0"/>
            <a:chExt cx="4162442" cy="5349806"/>
          </a:xfrm>
        </p:grpSpPr>
        <p:grpSp>
          <p:nvGrpSpPr>
            <p:cNvPr id="59" name="Group"/>
            <p:cNvGrpSpPr/>
            <p:nvPr/>
          </p:nvGrpSpPr>
          <p:grpSpPr>
            <a:xfrm>
              <a:off x="0" y="0"/>
              <a:ext cx="2433655" cy="2551045"/>
              <a:chOff x="0" y="0"/>
              <a:chExt cx="2433653" cy="2551044"/>
            </a:xfrm>
          </p:grpSpPr>
          <p:sp>
            <p:nvSpPr>
              <p:cNvPr id="57" name="Shape"/>
              <p:cNvSpPr/>
              <p:nvPr/>
            </p:nvSpPr>
            <p:spPr>
              <a:xfrm rot="20700000">
                <a:off x="240833" y="216521"/>
                <a:ext cx="1951988" cy="2118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57" y="5343"/>
                    </a:moveTo>
                    <a:lnTo>
                      <a:pt x="20297" y="4360"/>
                    </a:lnTo>
                    <a:lnTo>
                      <a:pt x="21600" y="6440"/>
                    </a:lnTo>
                    <a:lnTo>
                      <a:pt x="18906" y="8774"/>
                    </a:lnTo>
                    <a:cubicBezTo>
                      <a:pt x="19296" y="10101"/>
                      <a:pt x="19296" y="11499"/>
                      <a:pt x="18906" y="12826"/>
                    </a:cubicBezTo>
                    <a:lnTo>
                      <a:pt x="21600" y="15160"/>
                    </a:lnTo>
                    <a:lnTo>
                      <a:pt x="20297" y="17240"/>
                    </a:lnTo>
                    <a:lnTo>
                      <a:pt x="16757" y="16257"/>
                    </a:lnTo>
                    <a:cubicBezTo>
                      <a:pt x="15705" y="17232"/>
                      <a:pt x="14391" y="17931"/>
                      <a:pt x="12949" y="18283"/>
                    </a:cubicBezTo>
                    <a:lnTo>
                      <a:pt x="12103" y="21600"/>
                    </a:lnTo>
                    <a:lnTo>
                      <a:pt x="9497" y="21600"/>
                    </a:lnTo>
                    <a:lnTo>
                      <a:pt x="8651" y="18283"/>
                    </a:lnTo>
                    <a:cubicBezTo>
                      <a:pt x="7209" y="17931"/>
                      <a:pt x="5895" y="17232"/>
                      <a:pt x="4843" y="16257"/>
                    </a:cubicBezTo>
                    <a:lnTo>
                      <a:pt x="1303" y="17240"/>
                    </a:lnTo>
                    <a:lnTo>
                      <a:pt x="0" y="15160"/>
                    </a:lnTo>
                    <a:lnTo>
                      <a:pt x="2694" y="12826"/>
                    </a:lnTo>
                    <a:cubicBezTo>
                      <a:pt x="2304" y="11499"/>
                      <a:pt x="2304" y="10101"/>
                      <a:pt x="2694" y="8774"/>
                    </a:cubicBezTo>
                    <a:lnTo>
                      <a:pt x="0" y="6440"/>
                    </a:lnTo>
                    <a:lnTo>
                      <a:pt x="1303" y="4360"/>
                    </a:lnTo>
                    <a:lnTo>
                      <a:pt x="4843" y="5343"/>
                    </a:lnTo>
                    <a:cubicBezTo>
                      <a:pt x="5895" y="4368"/>
                      <a:pt x="7209" y="3669"/>
                      <a:pt x="8651" y="3317"/>
                    </a:cubicBezTo>
                    <a:lnTo>
                      <a:pt x="9497" y="0"/>
                    </a:lnTo>
                    <a:lnTo>
                      <a:pt x="12103" y="0"/>
                    </a:lnTo>
                    <a:lnTo>
                      <a:pt x="12949" y="3317"/>
                    </a:lnTo>
                    <a:cubicBezTo>
                      <a:pt x="14391" y="3669"/>
                      <a:pt x="15705" y="4368"/>
                      <a:pt x="16757" y="5343"/>
                    </a:cubicBezTo>
                    <a:lnTo>
                      <a:pt x="16757" y="5343"/>
                    </a:lnTo>
                    <a:close/>
                  </a:path>
                </a:pathLst>
              </a:custGeom>
              <a:solidFill>
                <a:srgbClr val="CCC1DA"/>
              </a:solidFill>
              <a:ln w="25400" cap="flat">
                <a:solidFill>
                  <a:srgbClr val="40315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" name="Training &amp; Learning?"/>
              <p:cNvSpPr/>
              <p:nvPr/>
            </p:nvSpPr>
            <p:spPr>
              <a:xfrm>
                <a:off x="643740" y="958540"/>
                <a:ext cx="1216025" cy="6609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559" tIns="35559" rIns="35559" bIns="35559" numCol="1" anchor="ctr">
                <a:spAutoFit/>
              </a:bodyPr>
              <a:lstStyle>
                <a:lvl1pPr algn="ctr" defTabSz="1244600">
                  <a:lnSpc>
                    <a:spcPts val="1500"/>
                  </a:lnSpc>
                  <a:spcBef>
                    <a:spcPts val="800"/>
                  </a:spcBef>
                  <a:defRPr sz="2000">
                    <a:solidFill>
                      <a:srgbClr val="403152"/>
                    </a:solidFill>
                  </a:defRPr>
                </a:lvl1pPr>
              </a:lstStyle>
              <a:p>
                <a:pPr/>
                <a:r>
                  <a:t>Training &amp; Learning?</a:t>
                </a:r>
              </a:p>
            </p:txBody>
          </p:sp>
        </p:grpSp>
        <p:grpSp>
          <p:nvGrpSpPr>
            <p:cNvPr id="62" name="Group"/>
            <p:cNvGrpSpPr/>
            <p:nvPr/>
          </p:nvGrpSpPr>
          <p:grpSpPr>
            <a:xfrm>
              <a:off x="1655921" y="909466"/>
              <a:ext cx="2434924" cy="2551386"/>
              <a:chOff x="0" y="0"/>
              <a:chExt cx="2434923" cy="2551384"/>
            </a:xfrm>
          </p:grpSpPr>
          <p:sp>
            <p:nvSpPr>
              <p:cNvPr id="60" name="Shape"/>
              <p:cNvSpPr/>
              <p:nvPr/>
            </p:nvSpPr>
            <p:spPr>
              <a:xfrm rot="20700000">
                <a:off x="240811" y="216691"/>
                <a:ext cx="1953302" cy="2118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59" y="5344"/>
                    </a:moveTo>
                    <a:lnTo>
                      <a:pt x="20297" y="4359"/>
                    </a:lnTo>
                    <a:lnTo>
                      <a:pt x="21600" y="6439"/>
                    </a:lnTo>
                    <a:lnTo>
                      <a:pt x="18908" y="8774"/>
                    </a:lnTo>
                    <a:cubicBezTo>
                      <a:pt x="19299" y="10101"/>
                      <a:pt x="19299" y="11499"/>
                      <a:pt x="18908" y="12826"/>
                    </a:cubicBezTo>
                    <a:lnTo>
                      <a:pt x="21600" y="15161"/>
                    </a:lnTo>
                    <a:lnTo>
                      <a:pt x="20297" y="17241"/>
                    </a:lnTo>
                    <a:lnTo>
                      <a:pt x="16759" y="16256"/>
                    </a:lnTo>
                    <a:cubicBezTo>
                      <a:pt x="15707" y="17232"/>
                      <a:pt x="14392" y="17931"/>
                      <a:pt x="12950" y="18283"/>
                    </a:cubicBezTo>
                    <a:lnTo>
                      <a:pt x="12104" y="21600"/>
                    </a:lnTo>
                    <a:lnTo>
                      <a:pt x="9496" y="21600"/>
                    </a:lnTo>
                    <a:lnTo>
                      <a:pt x="8650" y="18283"/>
                    </a:lnTo>
                    <a:cubicBezTo>
                      <a:pt x="7208" y="17931"/>
                      <a:pt x="5893" y="17232"/>
                      <a:pt x="4841" y="16256"/>
                    </a:cubicBezTo>
                    <a:lnTo>
                      <a:pt x="1303" y="17241"/>
                    </a:lnTo>
                    <a:lnTo>
                      <a:pt x="0" y="15161"/>
                    </a:lnTo>
                    <a:lnTo>
                      <a:pt x="2692" y="12826"/>
                    </a:lnTo>
                    <a:cubicBezTo>
                      <a:pt x="2301" y="11499"/>
                      <a:pt x="2301" y="10101"/>
                      <a:pt x="2692" y="8774"/>
                    </a:cubicBezTo>
                    <a:lnTo>
                      <a:pt x="0" y="6439"/>
                    </a:lnTo>
                    <a:lnTo>
                      <a:pt x="1303" y="4359"/>
                    </a:lnTo>
                    <a:lnTo>
                      <a:pt x="4841" y="5344"/>
                    </a:lnTo>
                    <a:cubicBezTo>
                      <a:pt x="5893" y="4368"/>
                      <a:pt x="7208" y="3669"/>
                      <a:pt x="8650" y="3317"/>
                    </a:cubicBezTo>
                    <a:lnTo>
                      <a:pt x="9496" y="0"/>
                    </a:lnTo>
                    <a:lnTo>
                      <a:pt x="12104" y="0"/>
                    </a:lnTo>
                    <a:lnTo>
                      <a:pt x="12950" y="3317"/>
                    </a:lnTo>
                    <a:cubicBezTo>
                      <a:pt x="14392" y="3669"/>
                      <a:pt x="15707" y="4368"/>
                      <a:pt x="16759" y="5344"/>
                    </a:cubicBezTo>
                    <a:close/>
                  </a:path>
                </a:pathLst>
              </a:custGeom>
              <a:solidFill>
                <a:srgbClr val="C4BD97"/>
              </a:solidFill>
              <a:ln w="25400" cap="flat">
                <a:solidFill>
                  <a:srgbClr val="1E1C1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" name="Institutional &amp; Unit Projects?"/>
              <p:cNvSpPr/>
              <p:nvPr/>
            </p:nvSpPr>
            <p:spPr>
              <a:xfrm>
                <a:off x="545156" y="1001574"/>
                <a:ext cx="1325562" cy="6609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559" tIns="35559" rIns="35559" bIns="35559" numCol="1" anchor="ctr">
                <a:spAutoFit/>
              </a:bodyPr>
              <a:lstStyle>
                <a:lvl1pPr algn="ctr" defTabSz="1244600">
                  <a:lnSpc>
                    <a:spcPts val="1500"/>
                  </a:lnSpc>
                  <a:spcBef>
                    <a:spcPts val="800"/>
                  </a:spcBef>
                  <a:defRPr sz="2000">
                    <a:solidFill>
                      <a:srgbClr val="1E1C11"/>
                    </a:solidFill>
                  </a:defRPr>
                </a:lvl1pPr>
              </a:lstStyle>
              <a:p>
                <a:pPr/>
                <a:r>
                  <a:t>Institutional &amp; Unit Projects?</a:t>
                </a:r>
              </a:p>
            </p:txBody>
          </p:sp>
        </p:grpSp>
        <p:grpSp>
          <p:nvGrpSpPr>
            <p:cNvPr id="65" name="Group"/>
            <p:cNvGrpSpPr/>
            <p:nvPr/>
          </p:nvGrpSpPr>
          <p:grpSpPr>
            <a:xfrm>
              <a:off x="71596" y="1888955"/>
              <a:ext cx="2434924" cy="2551385"/>
              <a:chOff x="0" y="0"/>
              <a:chExt cx="2434923" cy="2551384"/>
            </a:xfrm>
          </p:grpSpPr>
          <p:sp>
            <p:nvSpPr>
              <p:cNvPr id="63" name="Shape"/>
              <p:cNvSpPr/>
              <p:nvPr/>
            </p:nvSpPr>
            <p:spPr>
              <a:xfrm rot="20700000">
                <a:off x="240811" y="216691"/>
                <a:ext cx="1953302" cy="2118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59" y="5344"/>
                    </a:moveTo>
                    <a:lnTo>
                      <a:pt x="20297" y="4359"/>
                    </a:lnTo>
                    <a:lnTo>
                      <a:pt x="21600" y="6439"/>
                    </a:lnTo>
                    <a:lnTo>
                      <a:pt x="18908" y="8774"/>
                    </a:lnTo>
                    <a:cubicBezTo>
                      <a:pt x="19299" y="10101"/>
                      <a:pt x="19299" y="11499"/>
                      <a:pt x="18908" y="12826"/>
                    </a:cubicBezTo>
                    <a:lnTo>
                      <a:pt x="21600" y="15161"/>
                    </a:lnTo>
                    <a:lnTo>
                      <a:pt x="20297" y="17241"/>
                    </a:lnTo>
                    <a:lnTo>
                      <a:pt x="16759" y="16256"/>
                    </a:lnTo>
                    <a:cubicBezTo>
                      <a:pt x="15707" y="17232"/>
                      <a:pt x="14392" y="17931"/>
                      <a:pt x="12950" y="18283"/>
                    </a:cubicBezTo>
                    <a:lnTo>
                      <a:pt x="12104" y="21600"/>
                    </a:lnTo>
                    <a:lnTo>
                      <a:pt x="9496" y="21600"/>
                    </a:lnTo>
                    <a:lnTo>
                      <a:pt x="8650" y="18283"/>
                    </a:lnTo>
                    <a:cubicBezTo>
                      <a:pt x="7208" y="17931"/>
                      <a:pt x="5893" y="17232"/>
                      <a:pt x="4841" y="16256"/>
                    </a:cubicBezTo>
                    <a:lnTo>
                      <a:pt x="1303" y="17241"/>
                    </a:lnTo>
                    <a:lnTo>
                      <a:pt x="0" y="15161"/>
                    </a:lnTo>
                    <a:lnTo>
                      <a:pt x="2692" y="12826"/>
                    </a:lnTo>
                    <a:cubicBezTo>
                      <a:pt x="2301" y="11499"/>
                      <a:pt x="2301" y="10101"/>
                      <a:pt x="2692" y="8774"/>
                    </a:cubicBezTo>
                    <a:lnTo>
                      <a:pt x="0" y="6439"/>
                    </a:lnTo>
                    <a:lnTo>
                      <a:pt x="1303" y="4359"/>
                    </a:lnTo>
                    <a:lnTo>
                      <a:pt x="4841" y="5344"/>
                    </a:lnTo>
                    <a:cubicBezTo>
                      <a:pt x="5893" y="4368"/>
                      <a:pt x="7208" y="3669"/>
                      <a:pt x="8650" y="3317"/>
                    </a:cubicBezTo>
                    <a:lnTo>
                      <a:pt x="9496" y="0"/>
                    </a:lnTo>
                    <a:lnTo>
                      <a:pt x="12104" y="0"/>
                    </a:lnTo>
                    <a:lnTo>
                      <a:pt x="12950" y="3317"/>
                    </a:lnTo>
                    <a:cubicBezTo>
                      <a:pt x="14392" y="3669"/>
                      <a:pt x="15707" y="4368"/>
                      <a:pt x="16759" y="5344"/>
                    </a:cubicBezTo>
                    <a:close/>
                  </a:path>
                </a:pathLst>
              </a:custGeom>
              <a:solidFill>
                <a:srgbClr val="B9CDE5"/>
              </a:solidFill>
              <a:ln w="25400" cap="flat">
                <a:solidFill>
                  <a:srgbClr val="25406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" name="Dashboards &amp; Deployment?"/>
              <p:cNvSpPr/>
              <p:nvPr/>
            </p:nvSpPr>
            <p:spPr>
              <a:xfrm>
                <a:off x="492768" y="906324"/>
                <a:ext cx="1512888" cy="85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559" tIns="35559" rIns="35559" bIns="35559" numCol="1" anchor="ctr">
                <a:spAutoFit/>
              </a:bodyPr>
              <a:lstStyle>
                <a:lvl1pPr algn="ctr" defTabSz="1244600">
                  <a:lnSpc>
                    <a:spcPts val="1500"/>
                  </a:lnSpc>
                  <a:spcBef>
                    <a:spcPts val="800"/>
                  </a:spcBef>
                  <a:defRPr sz="2000">
                    <a:solidFill>
                      <a:srgbClr val="254061"/>
                    </a:solidFill>
                  </a:defRPr>
                </a:lvl1pPr>
              </a:lstStyle>
              <a:p>
                <a:pPr/>
                <a:r>
                  <a:t>Dashboards &amp; Deployment?</a:t>
                </a:r>
              </a:p>
            </p:txBody>
          </p:sp>
        </p:grpSp>
        <p:grpSp>
          <p:nvGrpSpPr>
            <p:cNvPr id="68" name="Group"/>
            <p:cNvGrpSpPr/>
            <p:nvPr/>
          </p:nvGrpSpPr>
          <p:grpSpPr>
            <a:xfrm>
              <a:off x="1728788" y="2798761"/>
              <a:ext cx="2433655" cy="2551046"/>
              <a:chOff x="0" y="0"/>
              <a:chExt cx="2433653" cy="2551044"/>
            </a:xfrm>
          </p:grpSpPr>
          <p:sp>
            <p:nvSpPr>
              <p:cNvPr id="66" name="Shape"/>
              <p:cNvSpPr/>
              <p:nvPr/>
            </p:nvSpPr>
            <p:spPr>
              <a:xfrm rot="20700000">
                <a:off x="240833" y="216521"/>
                <a:ext cx="1951988" cy="2118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57" y="5343"/>
                    </a:moveTo>
                    <a:lnTo>
                      <a:pt x="20297" y="4360"/>
                    </a:lnTo>
                    <a:lnTo>
                      <a:pt x="21600" y="6440"/>
                    </a:lnTo>
                    <a:lnTo>
                      <a:pt x="18906" y="8774"/>
                    </a:lnTo>
                    <a:cubicBezTo>
                      <a:pt x="19296" y="10101"/>
                      <a:pt x="19296" y="11499"/>
                      <a:pt x="18906" y="12826"/>
                    </a:cubicBezTo>
                    <a:lnTo>
                      <a:pt x="21600" y="15160"/>
                    </a:lnTo>
                    <a:lnTo>
                      <a:pt x="20297" y="17240"/>
                    </a:lnTo>
                    <a:lnTo>
                      <a:pt x="16757" y="16257"/>
                    </a:lnTo>
                    <a:cubicBezTo>
                      <a:pt x="15705" y="17232"/>
                      <a:pt x="14391" y="17931"/>
                      <a:pt x="12949" y="18283"/>
                    </a:cubicBezTo>
                    <a:lnTo>
                      <a:pt x="12103" y="21600"/>
                    </a:lnTo>
                    <a:lnTo>
                      <a:pt x="9497" y="21600"/>
                    </a:lnTo>
                    <a:lnTo>
                      <a:pt x="8651" y="18283"/>
                    </a:lnTo>
                    <a:cubicBezTo>
                      <a:pt x="7209" y="17931"/>
                      <a:pt x="5895" y="17232"/>
                      <a:pt x="4843" y="16257"/>
                    </a:cubicBezTo>
                    <a:lnTo>
                      <a:pt x="1303" y="17240"/>
                    </a:lnTo>
                    <a:lnTo>
                      <a:pt x="0" y="15160"/>
                    </a:lnTo>
                    <a:lnTo>
                      <a:pt x="2694" y="12826"/>
                    </a:lnTo>
                    <a:cubicBezTo>
                      <a:pt x="2304" y="11499"/>
                      <a:pt x="2304" y="10101"/>
                      <a:pt x="2694" y="8774"/>
                    </a:cubicBezTo>
                    <a:lnTo>
                      <a:pt x="0" y="6440"/>
                    </a:lnTo>
                    <a:lnTo>
                      <a:pt x="1303" y="4360"/>
                    </a:lnTo>
                    <a:lnTo>
                      <a:pt x="4843" y="5343"/>
                    </a:lnTo>
                    <a:cubicBezTo>
                      <a:pt x="5895" y="4368"/>
                      <a:pt x="7209" y="3669"/>
                      <a:pt x="8651" y="3317"/>
                    </a:cubicBezTo>
                    <a:lnTo>
                      <a:pt x="9497" y="0"/>
                    </a:lnTo>
                    <a:lnTo>
                      <a:pt x="12103" y="0"/>
                    </a:lnTo>
                    <a:lnTo>
                      <a:pt x="12949" y="3317"/>
                    </a:lnTo>
                    <a:cubicBezTo>
                      <a:pt x="14391" y="3669"/>
                      <a:pt x="15705" y="4368"/>
                      <a:pt x="16757" y="5343"/>
                    </a:cubicBezTo>
                    <a:lnTo>
                      <a:pt x="16757" y="5343"/>
                    </a:lnTo>
                    <a:close/>
                  </a:path>
                </a:pathLst>
              </a:custGeom>
              <a:solidFill>
                <a:srgbClr val="D7E4BD"/>
              </a:solidFill>
              <a:ln w="25400" cap="flat">
                <a:solidFill>
                  <a:srgbClr val="4F622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" name="Integrated information System?"/>
              <p:cNvSpPr/>
              <p:nvPr/>
            </p:nvSpPr>
            <p:spPr>
              <a:xfrm>
                <a:off x="545314" y="1001403"/>
                <a:ext cx="1323975" cy="6609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559" tIns="35559" rIns="35559" bIns="35559" numCol="1" anchor="ctr">
                <a:spAutoFit/>
              </a:bodyPr>
              <a:lstStyle>
                <a:lvl1pPr algn="ctr" defTabSz="1244600">
                  <a:lnSpc>
                    <a:spcPts val="1500"/>
                  </a:lnSpc>
                  <a:spcBef>
                    <a:spcPts val="800"/>
                  </a:spcBef>
                  <a:defRPr sz="2000">
                    <a:solidFill>
                      <a:srgbClr val="4F6228"/>
                    </a:solidFill>
                  </a:defRPr>
                </a:lvl1pPr>
              </a:lstStyle>
              <a:p>
                <a:pPr/>
                <a:r>
                  <a:t>Integrated information System?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Methodology"/>
          <p:cNvSpPr/>
          <p:nvPr>
            <p:ph type="title" idx="4294967295"/>
          </p:nvPr>
        </p:nvSpPr>
        <p:spPr>
          <a:xfrm>
            <a:off x="539750" y="188912"/>
            <a:ext cx="8064500" cy="6096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Methodology</a:t>
            </a:r>
          </a:p>
        </p:txBody>
      </p:sp>
      <p:sp>
        <p:nvSpPr>
          <p:cNvPr id="72" name="IRAU Structure"/>
          <p:cNvSpPr/>
          <p:nvPr/>
        </p:nvSpPr>
        <p:spPr>
          <a:xfrm>
            <a:off x="393700" y="1211262"/>
            <a:ext cx="2378075" cy="466091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IRAU Structure</a:t>
            </a:r>
          </a:p>
        </p:txBody>
      </p:sp>
      <p:grpSp>
        <p:nvGrpSpPr>
          <p:cNvPr id="96" name="Group"/>
          <p:cNvGrpSpPr/>
          <p:nvPr/>
        </p:nvGrpSpPr>
        <p:grpSpPr>
          <a:xfrm>
            <a:off x="298450" y="1557337"/>
            <a:ext cx="8521700" cy="4464051"/>
            <a:chOff x="0" y="0"/>
            <a:chExt cx="8521700" cy="4464050"/>
          </a:xfrm>
        </p:grpSpPr>
        <p:grpSp>
          <p:nvGrpSpPr>
            <p:cNvPr id="93" name="Group"/>
            <p:cNvGrpSpPr/>
            <p:nvPr/>
          </p:nvGrpSpPr>
          <p:grpSpPr>
            <a:xfrm>
              <a:off x="0" y="0"/>
              <a:ext cx="8521700" cy="4464050"/>
              <a:chOff x="0" y="0"/>
              <a:chExt cx="8521700" cy="4464050"/>
            </a:xfrm>
          </p:grpSpPr>
          <p:grpSp>
            <p:nvGrpSpPr>
              <p:cNvPr id="91" name="Group"/>
              <p:cNvGrpSpPr/>
              <p:nvPr/>
            </p:nvGrpSpPr>
            <p:grpSpPr>
              <a:xfrm>
                <a:off x="313764" y="596900"/>
                <a:ext cx="7775941" cy="3517901"/>
                <a:chOff x="0" y="0"/>
                <a:chExt cx="7775940" cy="3517900"/>
              </a:xfrm>
            </p:grpSpPr>
            <p:grpSp>
              <p:nvGrpSpPr>
                <p:cNvPr id="84" name="Group"/>
                <p:cNvGrpSpPr/>
                <p:nvPr/>
              </p:nvGrpSpPr>
              <p:grpSpPr>
                <a:xfrm>
                  <a:off x="0" y="649584"/>
                  <a:ext cx="7775940" cy="2230059"/>
                  <a:chOff x="0" y="0"/>
                  <a:chExt cx="7775939" cy="2230058"/>
                </a:xfrm>
              </p:grpSpPr>
              <p:grpSp>
                <p:nvGrpSpPr>
                  <p:cNvPr id="75" name="Group"/>
                  <p:cNvGrpSpPr/>
                  <p:nvPr/>
                </p:nvGrpSpPr>
                <p:grpSpPr>
                  <a:xfrm>
                    <a:off x="3023976" y="0"/>
                    <a:ext cx="2376049" cy="1988759"/>
                    <a:chOff x="0" y="0"/>
                    <a:chExt cx="2376047" cy="1988758"/>
                  </a:xfrm>
                </p:grpSpPr>
                <p:sp>
                  <p:nvSpPr>
                    <p:cNvPr id="73" name="Data Warehouse"/>
                    <p:cNvSpPr/>
                    <p:nvPr/>
                  </p:nvSpPr>
                  <p:spPr>
                    <a:xfrm>
                      <a:off x="341628" y="1656018"/>
                      <a:ext cx="1727988" cy="3327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45719" tIns="45719" rIns="45719" bIns="45719" numCol="1" anchor="t">
                      <a:spAutoFit/>
                    </a:bodyPr>
                    <a:lstStyle>
                      <a:lvl1pPr algn="ctr">
                        <a:defRPr sz="1600"/>
                      </a:lvl1pPr>
                    </a:lstStyle>
                    <a:p>
                      <a:pPr/>
                      <a:r>
                        <a:t>Data Warehouse</a:t>
                      </a:r>
                    </a:p>
                  </p:txBody>
                </p:sp>
                <p:pic>
                  <p:nvPicPr>
                    <p:cNvPr id="74" name="image.png" descr="image.png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0" y="0"/>
                      <a:ext cx="2376048" cy="1719452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grpSp>
                <p:nvGrpSpPr>
                  <p:cNvPr id="78" name="Group"/>
                  <p:cNvGrpSpPr/>
                  <p:nvPr/>
                </p:nvGrpSpPr>
                <p:grpSpPr>
                  <a:xfrm>
                    <a:off x="5964414" y="9249"/>
                    <a:ext cx="1811526" cy="2220810"/>
                    <a:chOff x="0" y="0"/>
                    <a:chExt cx="1811525" cy="2220809"/>
                  </a:xfrm>
                </p:grpSpPr>
                <p:sp>
                  <p:nvSpPr>
                    <p:cNvPr id="76" name="Analytics Infrastructure"/>
                    <p:cNvSpPr/>
                    <p:nvPr/>
                  </p:nvSpPr>
                  <p:spPr>
                    <a:xfrm>
                      <a:off x="83539" y="1646769"/>
                      <a:ext cx="1727987" cy="5740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45719" tIns="45719" rIns="45719" bIns="45719" numCol="1" anchor="t">
                      <a:spAutoFit/>
                    </a:bodyPr>
                    <a:lstStyle>
                      <a:lvl1pPr algn="ctr">
                        <a:defRPr sz="1600"/>
                      </a:lvl1pPr>
                    </a:lstStyle>
                    <a:p>
                      <a:pPr/>
                      <a:r>
                        <a:t>Analytics Infrastructure</a:t>
                      </a:r>
                    </a:p>
                  </p:txBody>
                </p:sp>
                <p:pic>
                  <p:nvPicPr>
                    <p:cNvPr id="77" name="image.png" descr="image.png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0" y="0"/>
                      <a:ext cx="1713761" cy="1717030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grpSp>
                <p:nvGrpSpPr>
                  <p:cNvPr id="81" name="Group"/>
                  <p:cNvGrpSpPr/>
                  <p:nvPr/>
                </p:nvGrpSpPr>
                <p:grpSpPr>
                  <a:xfrm>
                    <a:off x="0" y="214261"/>
                    <a:ext cx="2411474" cy="1819731"/>
                    <a:chOff x="0" y="0"/>
                    <a:chExt cx="2411473" cy="1819729"/>
                  </a:xfrm>
                </p:grpSpPr>
                <p:sp>
                  <p:nvSpPr>
                    <p:cNvPr id="79" name="Reporting Infrastructure"/>
                    <p:cNvSpPr/>
                    <p:nvPr/>
                  </p:nvSpPr>
                  <p:spPr>
                    <a:xfrm>
                      <a:off x="251172" y="1245689"/>
                      <a:ext cx="1727987" cy="5740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45719" tIns="45719" rIns="45719" bIns="45719" numCol="1" anchor="t">
                      <a:spAutoFit/>
                    </a:bodyPr>
                    <a:lstStyle>
                      <a:lvl1pPr algn="ctr">
                        <a:defRPr sz="1600"/>
                      </a:lvl1pPr>
                    </a:lstStyle>
                    <a:p>
                      <a:pPr/>
                      <a:r>
                        <a:t>Reporting Infrastructure</a:t>
                      </a:r>
                    </a:p>
                  </p:txBody>
                </p:sp>
                <p:pic>
                  <p:nvPicPr>
                    <p:cNvPr id="80" name="image.jpeg" descr="image.jpeg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0" y="0"/>
                      <a:ext cx="2411474" cy="1290640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sp>
                <p:nvSpPr>
                  <p:cNvPr id="82" name="Double Arrow"/>
                  <p:cNvSpPr/>
                  <p:nvPr/>
                </p:nvSpPr>
                <p:spPr>
                  <a:xfrm>
                    <a:off x="2448485" y="766466"/>
                    <a:ext cx="503239" cy="239713"/>
                  </a:xfrm>
                  <a:prstGeom prst="leftRightArrow">
                    <a:avLst>
                      <a:gd name="adj1" fmla="val 50000"/>
                      <a:gd name="adj2" fmla="val 49995"/>
                    </a:avLst>
                  </a:prstGeom>
                  <a:gradFill flip="none"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 scaled="0"/>
                  </a:gradFill>
                  <a:ln w="9525" cap="flat">
                    <a:solidFill>
                      <a:srgbClr val="4A7EBB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3000" dir="540000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83" name="Double Arrow"/>
                  <p:cNvSpPr/>
                  <p:nvPr/>
                </p:nvSpPr>
                <p:spPr>
                  <a:xfrm>
                    <a:off x="5447272" y="766466"/>
                    <a:ext cx="503238" cy="239713"/>
                  </a:xfrm>
                  <a:prstGeom prst="leftRightArrow">
                    <a:avLst>
                      <a:gd name="adj1" fmla="val 50000"/>
                      <a:gd name="adj2" fmla="val 49995"/>
                    </a:avLst>
                  </a:prstGeom>
                  <a:gradFill flip="none"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 scaled="0"/>
                  </a:gradFill>
                  <a:ln w="9525" cap="flat">
                    <a:solidFill>
                      <a:srgbClr val="4A7EBB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3000" dir="540000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87" name="Group"/>
                <p:cNvGrpSpPr/>
                <p:nvPr/>
              </p:nvGrpSpPr>
              <p:grpSpPr>
                <a:xfrm>
                  <a:off x="1080059" y="2892425"/>
                  <a:ext cx="5743639" cy="625476"/>
                  <a:chOff x="0" y="0"/>
                  <a:chExt cx="5743637" cy="625475"/>
                </a:xfrm>
              </p:grpSpPr>
              <p:sp>
                <p:nvSpPr>
                  <p:cNvPr id="85" name="Shape"/>
                  <p:cNvSpPr/>
                  <p:nvPr/>
                </p:nvSpPr>
                <p:spPr>
                  <a:xfrm>
                    <a:off x="0" y="0"/>
                    <a:ext cx="5743639" cy="6254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0" y="11929"/>
                          <a:pt x="4713" y="21600"/>
                          <a:pt x="10526" y="21600"/>
                        </a:cubicBezTo>
                        <a:lnTo>
                          <a:pt x="11115" y="21600"/>
                        </a:lnTo>
                        <a:cubicBezTo>
                          <a:pt x="15915" y="21600"/>
                          <a:pt x="20106" y="14937"/>
                          <a:pt x="21306" y="5400"/>
                        </a:cubicBezTo>
                        <a:lnTo>
                          <a:pt x="21600" y="5400"/>
                        </a:lnTo>
                        <a:lnTo>
                          <a:pt x="21346" y="0"/>
                        </a:lnTo>
                        <a:lnTo>
                          <a:pt x="20424" y="5400"/>
                        </a:lnTo>
                        <a:lnTo>
                          <a:pt x="20717" y="5400"/>
                        </a:lnTo>
                        <a:cubicBezTo>
                          <a:pt x="19517" y="14937"/>
                          <a:pt x="15326" y="21600"/>
                          <a:pt x="10526" y="21600"/>
                        </a:cubicBezTo>
                        <a:lnTo>
                          <a:pt x="11115" y="21600"/>
                        </a:lnTo>
                        <a:cubicBezTo>
                          <a:pt x="5302" y="21600"/>
                          <a:pt x="589" y="11929"/>
                          <a:pt x="589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 scaled="0"/>
                  </a:gradFill>
                  <a:ln w="9525" cap="flat">
                    <a:solidFill>
                      <a:srgbClr val="4A7EBB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3000" dir="540000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86" name="Shape"/>
                  <p:cNvSpPr/>
                  <p:nvPr/>
                </p:nvSpPr>
                <p:spPr>
                  <a:xfrm>
                    <a:off x="0" y="0"/>
                    <a:ext cx="2955526" cy="6254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0" y="11929"/>
                          <a:pt x="9158" y="21600"/>
                          <a:pt x="20455" y="21600"/>
                        </a:cubicBezTo>
                        <a:lnTo>
                          <a:pt x="21600" y="21600"/>
                        </a:lnTo>
                        <a:cubicBezTo>
                          <a:pt x="10303" y="21600"/>
                          <a:pt x="1145" y="11929"/>
                          <a:pt x="1145" y="0"/>
                        </a:cubicBezTo>
                        <a:close/>
                      </a:path>
                    </a:pathLst>
                  </a:custGeom>
                  <a:solidFill>
                    <a:srgbClr val="7C9AC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</p:grpSp>
            <p:grpSp>
              <p:nvGrpSpPr>
                <p:cNvPr id="90" name="Group"/>
                <p:cNvGrpSpPr/>
                <p:nvPr/>
              </p:nvGrpSpPr>
              <p:grpSpPr>
                <a:xfrm>
                  <a:off x="1097436" y="-1"/>
                  <a:ext cx="5742075" cy="625477"/>
                  <a:chOff x="0" y="0"/>
                  <a:chExt cx="5742074" cy="625476"/>
                </a:xfrm>
              </p:grpSpPr>
              <p:sp>
                <p:nvSpPr>
                  <p:cNvPr id="88" name="Shape"/>
                  <p:cNvSpPr/>
                  <p:nvPr/>
                </p:nvSpPr>
                <p:spPr>
                  <a:xfrm rot="10800000">
                    <a:off x="0" y="0"/>
                    <a:ext cx="5742075" cy="6254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0" y="11929"/>
                          <a:pt x="4713" y="21600"/>
                          <a:pt x="10526" y="21600"/>
                        </a:cubicBezTo>
                        <a:lnTo>
                          <a:pt x="11115" y="21600"/>
                        </a:lnTo>
                        <a:cubicBezTo>
                          <a:pt x="15915" y="21600"/>
                          <a:pt x="20106" y="14937"/>
                          <a:pt x="21306" y="5400"/>
                        </a:cubicBezTo>
                        <a:lnTo>
                          <a:pt x="21600" y="5400"/>
                        </a:lnTo>
                        <a:lnTo>
                          <a:pt x="21346" y="0"/>
                        </a:lnTo>
                        <a:lnTo>
                          <a:pt x="20424" y="5400"/>
                        </a:lnTo>
                        <a:lnTo>
                          <a:pt x="20717" y="5400"/>
                        </a:lnTo>
                        <a:cubicBezTo>
                          <a:pt x="19517" y="14937"/>
                          <a:pt x="15326" y="21600"/>
                          <a:pt x="10526" y="21600"/>
                        </a:cubicBezTo>
                        <a:lnTo>
                          <a:pt x="11115" y="21600"/>
                        </a:lnTo>
                        <a:cubicBezTo>
                          <a:pt x="5302" y="21600"/>
                          <a:pt x="589" y="11929"/>
                          <a:pt x="589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 scaled="0"/>
                  </a:gradFill>
                  <a:ln w="9525" cap="flat">
                    <a:solidFill>
                      <a:srgbClr val="4A7EBB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3000" dir="540000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89" name="Shape"/>
                  <p:cNvSpPr/>
                  <p:nvPr/>
                </p:nvSpPr>
                <p:spPr>
                  <a:xfrm rot="10800000">
                    <a:off x="2787353" y="0"/>
                    <a:ext cx="2954722" cy="6254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0" y="11929"/>
                          <a:pt x="9158" y="21600"/>
                          <a:pt x="20455" y="21600"/>
                        </a:cubicBezTo>
                        <a:lnTo>
                          <a:pt x="21600" y="21600"/>
                        </a:lnTo>
                        <a:cubicBezTo>
                          <a:pt x="10303" y="21600"/>
                          <a:pt x="1145" y="11929"/>
                          <a:pt x="1145" y="0"/>
                        </a:cubicBezTo>
                        <a:close/>
                      </a:path>
                    </a:pathLst>
                  </a:custGeom>
                  <a:solidFill>
                    <a:srgbClr val="7C9AC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</p:grpSp>
          </p:grpSp>
          <p:sp>
            <p:nvSpPr>
              <p:cNvPr id="92" name="Oval"/>
              <p:cNvSpPr/>
              <p:nvPr/>
            </p:nvSpPr>
            <p:spPr>
              <a:xfrm>
                <a:off x="0" y="0"/>
                <a:ext cx="8521700" cy="4464050"/>
              </a:xfrm>
              <a:prstGeom prst="ellips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99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94" name="Integrated Information System"/>
            <p:cNvSpPr/>
            <p:nvPr/>
          </p:nvSpPr>
          <p:spPr>
            <a:xfrm>
              <a:off x="2473325" y="3446537"/>
              <a:ext cx="3665538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pPr/>
              <a:r>
                <a:t>Integrated Information System</a:t>
              </a:r>
            </a:p>
          </p:txBody>
        </p:sp>
        <p:sp>
          <p:nvSpPr>
            <p:cNvPr id="95" name="Institutional Research"/>
            <p:cNvSpPr/>
            <p:nvPr/>
          </p:nvSpPr>
          <p:spPr>
            <a:xfrm>
              <a:off x="2833687" y="767952"/>
              <a:ext cx="2944814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pPr/>
              <a:r>
                <a:t>Institutional Research</a:t>
              </a:r>
            </a:p>
          </p:txBody>
        </p:sp>
      </p:grpSp>
      <p:sp>
        <p:nvSpPr>
          <p:cNvPr id="97" name="Head, Faculty &amp; Admin Support…"/>
          <p:cNvSpPr/>
          <p:nvPr/>
        </p:nvSpPr>
        <p:spPr>
          <a:xfrm>
            <a:off x="5075237" y="1138237"/>
            <a:ext cx="3673476" cy="910591"/>
          </a:xfrm>
          <a:prstGeom prst="rect">
            <a:avLst/>
          </a:prstGeom>
          <a:solidFill>
            <a:srgbClr val="E6E0EC"/>
          </a:solidFill>
          <a:ln w="19050">
            <a:solidFill>
              <a:srgbClr val="40315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Head, Faculty &amp; Admin Support</a:t>
            </a:r>
          </a:p>
          <a:p>
            <a:pPr algn="ctr"/>
            <a:r>
              <a:t>DW Architect &amp; Developer</a:t>
            </a:r>
          </a:p>
          <a:p>
            <a:pPr algn="ctr"/>
            <a:r>
              <a:t>Research Analysts &amp; Associates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ives and Methodology Alignment"/>
          <p:cNvSpPr/>
          <p:nvPr>
            <p:ph type="title" idx="4294967295"/>
          </p:nvPr>
        </p:nvSpPr>
        <p:spPr>
          <a:xfrm>
            <a:off x="684212" y="188912"/>
            <a:ext cx="7850188" cy="6096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Objectives and Methodology Alignment</a:t>
            </a:r>
          </a:p>
        </p:txBody>
      </p:sp>
      <p:grpSp>
        <p:nvGrpSpPr>
          <p:cNvPr id="136" name="Group"/>
          <p:cNvGrpSpPr/>
          <p:nvPr/>
        </p:nvGrpSpPr>
        <p:grpSpPr>
          <a:xfrm>
            <a:off x="835941" y="1474787"/>
            <a:ext cx="7471096" cy="4110931"/>
            <a:chOff x="0" y="0"/>
            <a:chExt cx="7471095" cy="4110930"/>
          </a:xfrm>
        </p:grpSpPr>
        <p:grpSp>
          <p:nvGrpSpPr>
            <p:cNvPr id="111" name="Group"/>
            <p:cNvGrpSpPr/>
            <p:nvPr/>
          </p:nvGrpSpPr>
          <p:grpSpPr>
            <a:xfrm>
              <a:off x="307058" y="2514600"/>
              <a:ext cx="6934201" cy="1596331"/>
              <a:chOff x="0" y="0"/>
              <a:chExt cx="6934200" cy="1596330"/>
            </a:xfrm>
          </p:grpSpPr>
          <p:sp>
            <p:nvSpPr>
              <p:cNvPr id="100" name="Decision Making &amp; Planning in Different Units in SUSS"/>
              <p:cNvSpPr/>
              <p:nvPr/>
            </p:nvSpPr>
            <p:spPr>
              <a:xfrm>
                <a:off x="0" y="1200090"/>
                <a:ext cx="6934201" cy="396241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/>
                </a:lvl1pPr>
              </a:lstStyle>
              <a:p>
                <a:pPr/>
                <a:r>
                  <a:t>Decision Making &amp; Planning in Different Units in SUSS</a:t>
                </a:r>
              </a:p>
            </p:txBody>
          </p:sp>
          <p:grpSp>
            <p:nvGrpSpPr>
              <p:cNvPr id="110" name="Group"/>
              <p:cNvGrpSpPr/>
              <p:nvPr/>
            </p:nvGrpSpPr>
            <p:grpSpPr>
              <a:xfrm>
                <a:off x="0" y="0"/>
                <a:ext cx="6934201" cy="1131888"/>
                <a:chOff x="0" y="0"/>
                <a:chExt cx="6934200" cy="1131887"/>
              </a:xfrm>
            </p:grpSpPr>
            <p:grpSp>
              <p:nvGrpSpPr>
                <p:cNvPr id="103" name="Group"/>
                <p:cNvGrpSpPr/>
                <p:nvPr/>
              </p:nvGrpSpPr>
              <p:grpSpPr>
                <a:xfrm>
                  <a:off x="5715000" y="0"/>
                  <a:ext cx="1219201" cy="1131888"/>
                  <a:chOff x="0" y="0"/>
                  <a:chExt cx="1219200" cy="1131887"/>
                </a:xfrm>
              </p:grpSpPr>
              <p:sp>
                <p:nvSpPr>
                  <p:cNvPr id="101" name="Shape"/>
                  <p:cNvSpPr/>
                  <p:nvPr/>
                </p:nvSpPr>
                <p:spPr>
                  <a:xfrm>
                    <a:off x="0" y="0"/>
                    <a:ext cx="304801" cy="11318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18692"/>
                        </a:moveTo>
                        <a:lnTo>
                          <a:pt x="5400" y="18692"/>
                        </a:lnTo>
                        <a:lnTo>
                          <a:pt x="5400" y="0"/>
                        </a:lnTo>
                        <a:lnTo>
                          <a:pt x="16200" y="0"/>
                        </a:lnTo>
                        <a:lnTo>
                          <a:pt x="16200" y="18692"/>
                        </a:lnTo>
                        <a:lnTo>
                          <a:pt x="21600" y="18692"/>
                        </a:lnTo>
                        <a:lnTo>
                          <a:pt x="10800" y="216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0D0D0D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3000" dir="540000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2F2F2"/>
                        </a:solidFill>
                      </a:defRPr>
                    </a:pPr>
                  </a:p>
                </p:txBody>
              </p:sp>
              <p:sp>
                <p:nvSpPr>
                  <p:cNvPr id="102" name="Support"/>
                  <p:cNvSpPr/>
                  <p:nvPr/>
                </p:nvSpPr>
                <p:spPr>
                  <a:xfrm>
                    <a:off x="228600" y="457200"/>
                    <a:ext cx="990601" cy="3581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/>
                  <a:p>
                    <a:pPr/>
                    <a:r>
                      <a:t>Support</a:t>
                    </a:r>
                  </a:p>
                </p:txBody>
              </p:sp>
            </p:grpSp>
            <p:grpSp>
              <p:nvGrpSpPr>
                <p:cNvPr id="106" name="Group"/>
                <p:cNvGrpSpPr/>
                <p:nvPr/>
              </p:nvGrpSpPr>
              <p:grpSpPr>
                <a:xfrm>
                  <a:off x="0" y="0"/>
                  <a:ext cx="1219201" cy="1131888"/>
                  <a:chOff x="0" y="0"/>
                  <a:chExt cx="1219200" cy="1131887"/>
                </a:xfrm>
              </p:grpSpPr>
              <p:sp>
                <p:nvSpPr>
                  <p:cNvPr id="104" name="Shape"/>
                  <p:cNvSpPr/>
                  <p:nvPr/>
                </p:nvSpPr>
                <p:spPr>
                  <a:xfrm>
                    <a:off x="914400" y="0"/>
                    <a:ext cx="304801" cy="11318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18692"/>
                        </a:moveTo>
                        <a:lnTo>
                          <a:pt x="5400" y="18692"/>
                        </a:lnTo>
                        <a:lnTo>
                          <a:pt x="5400" y="0"/>
                        </a:lnTo>
                        <a:lnTo>
                          <a:pt x="16200" y="0"/>
                        </a:lnTo>
                        <a:lnTo>
                          <a:pt x="16200" y="18692"/>
                        </a:lnTo>
                        <a:lnTo>
                          <a:pt x="21600" y="18692"/>
                        </a:lnTo>
                        <a:lnTo>
                          <a:pt x="10800" y="216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0D0D0D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3000" dir="540000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2F2F2"/>
                        </a:solidFill>
                      </a:defRPr>
                    </a:pPr>
                  </a:p>
                </p:txBody>
              </p:sp>
              <p:sp>
                <p:nvSpPr>
                  <p:cNvPr id="105" name="Support"/>
                  <p:cNvSpPr/>
                  <p:nvPr/>
                </p:nvSpPr>
                <p:spPr>
                  <a:xfrm>
                    <a:off x="0" y="381000"/>
                    <a:ext cx="990600" cy="3581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/>
                  <a:p>
                    <a:pPr/>
                    <a:r>
                      <a:t>Support</a:t>
                    </a:r>
                  </a:p>
                </p:txBody>
              </p:sp>
            </p:grpSp>
            <p:grpSp>
              <p:nvGrpSpPr>
                <p:cNvPr id="109" name="Group"/>
                <p:cNvGrpSpPr/>
                <p:nvPr/>
              </p:nvGrpSpPr>
              <p:grpSpPr>
                <a:xfrm>
                  <a:off x="1295400" y="304800"/>
                  <a:ext cx="4343401" cy="685801"/>
                  <a:chOff x="0" y="0"/>
                  <a:chExt cx="4343400" cy="685800"/>
                </a:xfrm>
              </p:grpSpPr>
              <p:sp>
                <p:nvSpPr>
                  <p:cNvPr id="107" name="Shape"/>
                  <p:cNvSpPr/>
                  <p:nvPr/>
                </p:nvSpPr>
                <p:spPr>
                  <a:xfrm>
                    <a:off x="0" y="0"/>
                    <a:ext cx="4343400" cy="6858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643" y="0"/>
                        </a:moveTo>
                        <a:lnTo>
                          <a:pt x="2643" y="8965"/>
                        </a:lnTo>
                        <a:lnTo>
                          <a:pt x="853" y="8965"/>
                        </a:lnTo>
                        <a:lnTo>
                          <a:pt x="853" y="5400"/>
                        </a:lnTo>
                        <a:lnTo>
                          <a:pt x="0" y="10800"/>
                        </a:lnTo>
                        <a:lnTo>
                          <a:pt x="853" y="16200"/>
                        </a:lnTo>
                        <a:lnTo>
                          <a:pt x="853" y="12635"/>
                        </a:lnTo>
                        <a:lnTo>
                          <a:pt x="2643" y="12635"/>
                        </a:lnTo>
                        <a:lnTo>
                          <a:pt x="2643" y="21600"/>
                        </a:lnTo>
                        <a:lnTo>
                          <a:pt x="18957" y="21600"/>
                        </a:lnTo>
                        <a:lnTo>
                          <a:pt x="18957" y="12635"/>
                        </a:lnTo>
                        <a:lnTo>
                          <a:pt x="20747" y="12635"/>
                        </a:lnTo>
                        <a:lnTo>
                          <a:pt x="20747" y="16200"/>
                        </a:lnTo>
                        <a:lnTo>
                          <a:pt x="21600" y="10800"/>
                        </a:lnTo>
                        <a:lnTo>
                          <a:pt x="20747" y="5400"/>
                        </a:lnTo>
                        <a:lnTo>
                          <a:pt x="20747" y="8965"/>
                        </a:lnTo>
                        <a:lnTo>
                          <a:pt x="18957" y="8965"/>
                        </a:lnTo>
                        <a:lnTo>
                          <a:pt x="18957" y="0"/>
                        </a:lnTo>
                        <a:close/>
                      </a:path>
                    </a:pathLst>
                  </a:custGeom>
                  <a:solidFill>
                    <a:srgbClr val="E6E0EC"/>
                  </a:solidFill>
                  <a:ln w="12700" cap="flat">
                    <a:solidFill>
                      <a:srgbClr val="403152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3000" dir="540000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108" name="Data, Training, Consultancy, Collaboration &amp; Others"/>
                  <p:cNvSpPr/>
                  <p:nvPr/>
                </p:nvSpPr>
                <p:spPr>
                  <a:xfrm>
                    <a:off x="609600" y="0"/>
                    <a:ext cx="3124200" cy="624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>
                    <a:lvl1pPr algn="ctr">
                      <a:defRPr>
                        <a:solidFill>
                          <a:srgbClr val="7030A0"/>
                        </a:solidFill>
                      </a:defRPr>
                    </a:lvl1pPr>
                  </a:lstStyle>
                  <a:p>
                    <a:pPr/>
                    <a:r>
                      <a:t>Data, Training, Consultancy, Collaboration &amp; Others</a:t>
                    </a:r>
                  </a:p>
                </p:txBody>
              </p:sp>
            </p:grpSp>
          </p:grpSp>
        </p:grpSp>
        <p:grpSp>
          <p:nvGrpSpPr>
            <p:cNvPr id="135" name="Group"/>
            <p:cNvGrpSpPr/>
            <p:nvPr/>
          </p:nvGrpSpPr>
          <p:grpSpPr>
            <a:xfrm>
              <a:off x="0" y="0"/>
              <a:ext cx="7471096" cy="2590800"/>
              <a:chOff x="0" y="0"/>
              <a:chExt cx="7471095" cy="2590799"/>
            </a:xfrm>
          </p:grpSpPr>
          <p:grpSp>
            <p:nvGrpSpPr>
              <p:cNvPr id="116" name="Group"/>
              <p:cNvGrpSpPr/>
              <p:nvPr/>
            </p:nvGrpSpPr>
            <p:grpSpPr>
              <a:xfrm>
                <a:off x="916658" y="-1"/>
                <a:ext cx="5638801" cy="1066802"/>
                <a:chOff x="0" y="0"/>
                <a:chExt cx="5638800" cy="1066800"/>
              </a:xfrm>
            </p:grpSpPr>
            <p:sp>
              <p:nvSpPr>
                <p:cNvPr id="112" name="University Level Decision Making &amp; Planning"/>
                <p:cNvSpPr/>
                <p:nvPr/>
              </p:nvSpPr>
              <p:spPr>
                <a:xfrm>
                  <a:off x="0" y="-1"/>
                  <a:ext cx="5638800" cy="396241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pPr/>
                  <a:r>
                    <a:t>University Level Decision Making &amp; Planning</a:t>
                  </a:r>
                </a:p>
              </p:txBody>
            </p:sp>
            <p:grpSp>
              <p:nvGrpSpPr>
                <p:cNvPr id="115" name="Group"/>
                <p:cNvGrpSpPr/>
                <p:nvPr/>
              </p:nvGrpSpPr>
              <p:grpSpPr>
                <a:xfrm>
                  <a:off x="2666999" y="457199"/>
                  <a:ext cx="1219202" cy="609602"/>
                  <a:chOff x="0" y="0"/>
                  <a:chExt cx="1219200" cy="609600"/>
                </a:xfrm>
              </p:grpSpPr>
              <p:sp>
                <p:nvSpPr>
                  <p:cNvPr id="113" name="Shape"/>
                  <p:cNvSpPr/>
                  <p:nvPr/>
                </p:nvSpPr>
                <p:spPr>
                  <a:xfrm rot="10800000">
                    <a:off x="-1" y="-1"/>
                    <a:ext cx="304801" cy="609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16200"/>
                        </a:moveTo>
                        <a:lnTo>
                          <a:pt x="5400" y="16200"/>
                        </a:lnTo>
                        <a:lnTo>
                          <a:pt x="5400" y="0"/>
                        </a:lnTo>
                        <a:lnTo>
                          <a:pt x="16200" y="0"/>
                        </a:lnTo>
                        <a:lnTo>
                          <a:pt x="16200" y="16200"/>
                        </a:lnTo>
                        <a:lnTo>
                          <a:pt x="21600" y="16200"/>
                        </a:lnTo>
                        <a:lnTo>
                          <a:pt x="10800" y="216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0D0D0D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3000" dir="540000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2F2F2"/>
                        </a:solidFill>
                      </a:defRPr>
                    </a:pPr>
                  </a:p>
                </p:txBody>
              </p:sp>
              <p:sp>
                <p:nvSpPr>
                  <p:cNvPr id="114" name="Support"/>
                  <p:cNvSpPr/>
                  <p:nvPr/>
                </p:nvSpPr>
                <p:spPr>
                  <a:xfrm>
                    <a:off x="228600" y="164068"/>
                    <a:ext cx="990601" cy="3581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/>
                  <a:p>
                    <a:pPr/>
                    <a:r>
                      <a:t>Support</a:t>
                    </a:r>
                  </a:p>
                </p:txBody>
              </p:sp>
            </p:grpSp>
          </p:grpSp>
          <p:grpSp>
            <p:nvGrpSpPr>
              <p:cNvPr id="134" name="Group"/>
              <p:cNvGrpSpPr/>
              <p:nvPr/>
            </p:nvGrpSpPr>
            <p:grpSpPr>
              <a:xfrm>
                <a:off x="-1" y="995076"/>
                <a:ext cx="7471097" cy="1595724"/>
                <a:chOff x="0" y="0"/>
                <a:chExt cx="7471095" cy="1595723"/>
              </a:xfrm>
            </p:grpSpPr>
            <p:grpSp>
              <p:nvGrpSpPr>
                <p:cNvPr id="123" name="Group"/>
                <p:cNvGrpSpPr/>
                <p:nvPr/>
              </p:nvGrpSpPr>
              <p:grpSpPr>
                <a:xfrm>
                  <a:off x="2440659" y="147923"/>
                  <a:ext cx="2514600" cy="1447801"/>
                  <a:chOff x="0" y="0"/>
                  <a:chExt cx="2514599" cy="1447799"/>
                </a:xfrm>
              </p:grpSpPr>
              <p:grpSp>
                <p:nvGrpSpPr>
                  <p:cNvPr id="119" name="Group"/>
                  <p:cNvGrpSpPr/>
                  <p:nvPr/>
                </p:nvGrpSpPr>
                <p:grpSpPr>
                  <a:xfrm>
                    <a:off x="533399" y="-1"/>
                    <a:ext cx="1371601" cy="704851"/>
                    <a:chOff x="0" y="0"/>
                    <a:chExt cx="1371600" cy="704850"/>
                  </a:xfrm>
                </p:grpSpPr>
                <p:sp>
                  <p:nvSpPr>
                    <p:cNvPr id="117" name="Oval"/>
                    <p:cNvSpPr/>
                    <p:nvPr/>
                  </p:nvSpPr>
                  <p:spPr>
                    <a:xfrm>
                      <a:off x="0" y="0"/>
                      <a:ext cx="1371600" cy="704851"/>
                    </a:xfrm>
                    <a:prstGeom prst="ellipse">
                      <a:avLst/>
                    </a:prstGeom>
                    <a:solidFill>
                      <a:srgbClr val="F2DCDB"/>
                    </a:solidFill>
                    <a:ln w="19050" cap="flat">
                      <a:solidFill>
                        <a:srgbClr val="FF0000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38100" dist="23000" dir="540000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118" name="IRAU"/>
                    <p:cNvSpPr/>
                    <p:nvPr/>
                  </p:nvSpPr>
                  <p:spPr>
                    <a:xfrm>
                      <a:off x="187036" y="171510"/>
                      <a:ext cx="1028701" cy="3835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45719" tIns="45719" rIns="45719" bIns="45719" numCol="1" anchor="t">
                      <a:spAutoFit/>
                    </a:bodyPr>
                    <a:lstStyle>
                      <a:lvl1pPr algn="ctr">
                        <a:defRPr sz="2000">
                          <a:solidFill>
                            <a:srgbClr val="FF0000"/>
                          </a:solidFill>
                        </a:defRPr>
                      </a:lvl1pPr>
                    </a:lstStyle>
                    <a:p>
                      <a:pPr/>
                      <a:r>
                        <a:t>IRAU</a:t>
                      </a:r>
                    </a:p>
                  </p:txBody>
                </p:sp>
              </p:grpSp>
              <p:grpSp>
                <p:nvGrpSpPr>
                  <p:cNvPr id="122" name="Group"/>
                  <p:cNvGrpSpPr/>
                  <p:nvPr/>
                </p:nvGrpSpPr>
                <p:grpSpPr>
                  <a:xfrm>
                    <a:off x="0" y="0"/>
                    <a:ext cx="2514600" cy="1447800"/>
                    <a:chOff x="0" y="0"/>
                    <a:chExt cx="2514599" cy="1447799"/>
                  </a:xfrm>
                </p:grpSpPr>
                <p:sp>
                  <p:nvSpPr>
                    <p:cNvPr id="120" name="Oval"/>
                    <p:cNvSpPr/>
                    <p:nvPr/>
                  </p:nvSpPr>
                  <p:spPr>
                    <a:xfrm>
                      <a:off x="0" y="0"/>
                      <a:ext cx="2514600" cy="1447800"/>
                    </a:xfrm>
                    <a:prstGeom prst="ellipse">
                      <a:avLst/>
                    </a:prstGeom>
                    <a:noFill/>
                    <a:ln w="19050" cap="flat">
                      <a:solidFill>
                        <a:srgbClr val="FF0000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38100" dist="23000" dir="540000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121" name="Institutional Research"/>
                    <p:cNvSpPr/>
                    <p:nvPr/>
                  </p:nvSpPr>
                  <p:spPr>
                    <a:xfrm>
                      <a:off x="0" y="697468"/>
                      <a:ext cx="2514600" cy="3581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45719" tIns="45719" rIns="45719" bIns="45719" numCol="1" anchor="t">
                      <a:spAutoFit/>
                    </a:bodyPr>
                    <a:lstStyle>
                      <a:lvl1pPr algn="ctr">
                        <a:defRPr>
                          <a:solidFill>
                            <a:srgbClr val="C00000"/>
                          </a:solidFill>
                        </a:defRPr>
                      </a:lvl1pPr>
                    </a:lstStyle>
                    <a:p>
                      <a:pPr/>
                      <a:r>
                        <a:t>Institutional Research</a:t>
                      </a:r>
                    </a:p>
                  </p:txBody>
                </p:sp>
              </p:grpSp>
            </p:grpSp>
            <p:grpSp>
              <p:nvGrpSpPr>
                <p:cNvPr id="128" name="Group"/>
                <p:cNvGrpSpPr/>
                <p:nvPr/>
              </p:nvGrpSpPr>
              <p:grpSpPr>
                <a:xfrm>
                  <a:off x="-1" y="0"/>
                  <a:ext cx="2670497" cy="1372214"/>
                  <a:chOff x="0" y="0"/>
                  <a:chExt cx="2670495" cy="1372213"/>
                </a:xfrm>
              </p:grpSpPr>
              <p:grpSp>
                <p:nvGrpSpPr>
                  <p:cNvPr id="126" name="Group"/>
                  <p:cNvGrpSpPr/>
                  <p:nvPr/>
                </p:nvGrpSpPr>
                <p:grpSpPr>
                  <a:xfrm>
                    <a:off x="-1" y="0"/>
                    <a:ext cx="2670497" cy="1372214"/>
                    <a:chOff x="0" y="0"/>
                    <a:chExt cx="2670495" cy="1372213"/>
                  </a:xfrm>
                </p:grpSpPr>
                <p:sp>
                  <p:nvSpPr>
                    <p:cNvPr id="124" name="Shape"/>
                    <p:cNvSpPr/>
                    <p:nvPr/>
                  </p:nvSpPr>
                  <p:spPr>
                    <a:xfrm>
                      <a:off x="0" y="0"/>
                      <a:ext cx="2670496" cy="13722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0995" fill="norm" stroke="1" extrusionOk="0">
                          <a:moveTo>
                            <a:pt x="1944" y="6912"/>
                          </a:moveTo>
                          <a:cubicBezTo>
                            <a:pt x="1811" y="5594"/>
                            <a:pt x="2123" y="4265"/>
                            <a:pt x="2795" y="3287"/>
                          </a:cubicBezTo>
                          <a:cubicBezTo>
                            <a:pt x="3858" y="1741"/>
                            <a:pt x="5582" y="1397"/>
                            <a:pt x="6935" y="2458"/>
                          </a:cubicBezTo>
                          <a:cubicBezTo>
                            <a:pt x="7762" y="373"/>
                            <a:pt x="9854" y="-58"/>
                            <a:pt x="11109" y="1599"/>
                          </a:cubicBezTo>
                          <a:cubicBezTo>
                            <a:pt x="11426" y="749"/>
                            <a:pt x="12034" y="162"/>
                            <a:pt x="12736" y="29"/>
                          </a:cubicBezTo>
                          <a:cubicBezTo>
                            <a:pt x="13508" y="-118"/>
                            <a:pt x="14280" y="306"/>
                            <a:pt x="14753" y="1137"/>
                          </a:cubicBezTo>
                          <a:cubicBezTo>
                            <a:pt x="15435" y="61"/>
                            <a:pt x="16565" y="-292"/>
                            <a:pt x="17534" y="267"/>
                          </a:cubicBezTo>
                          <a:cubicBezTo>
                            <a:pt x="18272" y="692"/>
                            <a:pt x="18801" y="1583"/>
                            <a:pt x="18944" y="2640"/>
                          </a:cubicBezTo>
                          <a:cubicBezTo>
                            <a:pt x="19797" y="2952"/>
                            <a:pt x="20477" y="3817"/>
                            <a:pt x="20753" y="4944"/>
                          </a:cubicBezTo>
                          <a:cubicBezTo>
                            <a:pt x="20954" y="5762"/>
                            <a:pt x="20926" y="6650"/>
                            <a:pt x="20672" y="7442"/>
                          </a:cubicBezTo>
                          <a:cubicBezTo>
                            <a:pt x="21295" y="8527"/>
                            <a:pt x="21513" y="9934"/>
                            <a:pt x="21264" y="11261"/>
                          </a:cubicBezTo>
                          <a:cubicBezTo>
                            <a:pt x="20933" y="13025"/>
                            <a:pt x="19838" y="14346"/>
                            <a:pt x="18492" y="14604"/>
                          </a:cubicBezTo>
                          <a:cubicBezTo>
                            <a:pt x="18486" y="15705"/>
                            <a:pt x="18124" y="16749"/>
                            <a:pt x="17500" y="17468"/>
                          </a:cubicBezTo>
                          <a:cubicBezTo>
                            <a:pt x="16552" y="18561"/>
                            <a:pt x="15183" y="18701"/>
                            <a:pt x="14122" y="17815"/>
                          </a:cubicBezTo>
                          <a:cubicBezTo>
                            <a:pt x="13778" y="19337"/>
                            <a:pt x="12859" y="20501"/>
                            <a:pt x="11707" y="20871"/>
                          </a:cubicBezTo>
                          <a:cubicBezTo>
                            <a:pt x="10350" y="21308"/>
                            <a:pt x="8934" y="20564"/>
                            <a:pt x="8158" y="19006"/>
                          </a:cubicBezTo>
                          <a:cubicBezTo>
                            <a:pt x="6326" y="20485"/>
                            <a:pt x="3948" y="19653"/>
                            <a:pt x="2885" y="17163"/>
                          </a:cubicBezTo>
                          <a:cubicBezTo>
                            <a:pt x="1841" y="17327"/>
                            <a:pt x="860" y="16459"/>
                            <a:pt x="566" y="15112"/>
                          </a:cubicBezTo>
                          <a:cubicBezTo>
                            <a:pt x="354" y="14137"/>
                            <a:pt x="542" y="13085"/>
                            <a:pt x="1062" y="12344"/>
                          </a:cubicBezTo>
                          <a:cubicBezTo>
                            <a:pt x="324" y="11762"/>
                            <a:pt x="-87" y="10646"/>
                            <a:pt x="16" y="9503"/>
                          </a:cubicBezTo>
                          <a:cubicBezTo>
                            <a:pt x="136" y="8165"/>
                            <a:pt x="929" y="7117"/>
                            <a:pt x="1926" y="6979"/>
                          </a:cubicBezTo>
                          <a:cubicBezTo>
                            <a:pt x="1932" y="6956"/>
                            <a:pt x="1939" y="6934"/>
                            <a:pt x="1944" y="6912"/>
                          </a:cubicBezTo>
                          <a:close/>
                        </a:path>
                      </a:pathLst>
                    </a:custGeom>
                    <a:solidFill>
                      <a:srgbClr val="DDD9C3"/>
                    </a:solidFill>
                    <a:ln w="12700" cap="flat">
                      <a:solidFill>
                        <a:srgbClr val="1E1C1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38100" dist="23000" dir="540000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25" name="Shape"/>
                    <p:cNvSpPr/>
                    <p:nvPr/>
                  </p:nvSpPr>
                  <p:spPr>
                    <a:xfrm>
                      <a:off x="135608" y="69818"/>
                      <a:ext cx="2447097" cy="11668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380" y="14010"/>
                          </a:moveTo>
                          <a:cubicBezTo>
                            <a:pt x="899" y="14066"/>
                            <a:pt x="417" y="13902"/>
                            <a:pt x="0" y="13542"/>
                          </a:cubicBezTo>
                          <a:moveTo>
                            <a:pt x="2598" y="19137"/>
                          </a:moveTo>
                          <a:cubicBezTo>
                            <a:pt x="2405" y="19250"/>
                            <a:pt x="2202" y="19325"/>
                            <a:pt x="1994" y="19361"/>
                          </a:cubicBezTo>
                          <a:moveTo>
                            <a:pt x="7802" y="21600"/>
                          </a:moveTo>
                          <a:cubicBezTo>
                            <a:pt x="7657" y="21279"/>
                            <a:pt x="7535" y="20936"/>
                            <a:pt x="7438" y="20577"/>
                          </a:cubicBezTo>
                          <a:moveTo>
                            <a:pt x="14532" y="19050"/>
                          </a:moveTo>
                          <a:cubicBezTo>
                            <a:pt x="14510" y="19430"/>
                            <a:pt x="14461" y="19806"/>
                            <a:pt x="14386" y="20172"/>
                          </a:cubicBezTo>
                          <a:moveTo>
                            <a:pt x="17421" y="12116"/>
                          </a:moveTo>
                          <a:cubicBezTo>
                            <a:pt x="18513" y="12897"/>
                            <a:pt x="19202" y="14528"/>
                            <a:pt x="19192" y="16310"/>
                          </a:cubicBezTo>
                          <a:moveTo>
                            <a:pt x="21600" y="7649"/>
                          </a:moveTo>
                          <a:cubicBezTo>
                            <a:pt x="21423" y="8256"/>
                            <a:pt x="21153" y="8794"/>
                            <a:pt x="20811" y="9222"/>
                          </a:cubicBezTo>
                          <a:moveTo>
                            <a:pt x="19707" y="1814"/>
                          </a:moveTo>
                          <a:cubicBezTo>
                            <a:pt x="19737" y="2059"/>
                            <a:pt x="19751" y="2308"/>
                            <a:pt x="19748" y="2557"/>
                          </a:cubicBezTo>
                          <a:moveTo>
                            <a:pt x="14668" y="947"/>
                          </a:moveTo>
                          <a:cubicBezTo>
                            <a:pt x="14771" y="605"/>
                            <a:pt x="14907" y="286"/>
                            <a:pt x="15073" y="0"/>
                          </a:cubicBezTo>
                          <a:moveTo>
                            <a:pt x="10888" y="1399"/>
                          </a:moveTo>
                          <a:cubicBezTo>
                            <a:pt x="10930" y="1116"/>
                            <a:pt x="10996" y="841"/>
                            <a:pt x="11084" y="582"/>
                          </a:cubicBezTo>
                          <a:moveTo>
                            <a:pt x="6452" y="1676"/>
                          </a:moveTo>
                          <a:cubicBezTo>
                            <a:pt x="6709" y="1897"/>
                            <a:pt x="6947" y="2164"/>
                            <a:pt x="7160" y="2469"/>
                          </a:cubicBezTo>
                          <a:moveTo>
                            <a:pt x="1072" y="7905"/>
                          </a:moveTo>
                          <a:cubicBezTo>
                            <a:pt x="1016" y="7632"/>
                            <a:pt x="974" y="7353"/>
                            <a:pt x="948" y="7071"/>
                          </a:cubicBezTo>
                        </a:path>
                      </a:pathLst>
                    </a:custGeom>
                    <a:noFill/>
                    <a:ln w="12700" cap="flat">
                      <a:solidFill>
                        <a:srgbClr val="1E1C11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27" name="Data Warehouse"/>
                  <p:cNvSpPr/>
                  <p:nvPr/>
                </p:nvSpPr>
                <p:spPr>
                  <a:xfrm>
                    <a:off x="383258" y="388191"/>
                    <a:ext cx="1981201" cy="3581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>
                    <a:lvl1pPr algn="ctr">
                      <a:defRPr>
                        <a:solidFill>
                          <a:srgbClr val="006600"/>
                        </a:solidFill>
                      </a:defRPr>
                    </a:lvl1pPr>
                  </a:lstStyle>
                  <a:p>
                    <a:pPr/>
                    <a:r>
                      <a:t>Data Warehouse</a:t>
                    </a:r>
                  </a:p>
                </p:txBody>
              </p:sp>
            </p:grpSp>
            <p:grpSp>
              <p:nvGrpSpPr>
                <p:cNvPr id="133" name="Group"/>
                <p:cNvGrpSpPr/>
                <p:nvPr/>
              </p:nvGrpSpPr>
              <p:grpSpPr>
                <a:xfrm>
                  <a:off x="4800600" y="0"/>
                  <a:ext cx="2670496" cy="1372214"/>
                  <a:chOff x="0" y="0"/>
                  <a:chExt cx="2670495" cy="1372213"/>
                </a:xfrm>
              </p:grpSpPr>
              <p:grpSp>
                <p:nvGrpSpPr>
                  <p:cNvPr id="131" name="Group"/>
                  <p:cNvGrpSpPr/>
                  <p:nvPr/>
                </p:nvGrpSpPr>
                <p:grpSpPr>
                  <a:xfrm>
                    <a:off x="-1" y="0"/>
                    <a:ext cx="2670497" cy="1372214"/>
                    <a:chOff x="0" y="0"/>
                    <a:chExt cx="2670495" cy="1372213"/>
                  </a:xfrm>
                </p:grpSpPr>
                <p:sp>
                  <p:nvSpPr>
                    <p:cNvPr id="129" name="Shape"/>
                    <p:cNvSpPr/>
                    <p:nvPr/>
                  </p:nvSpPr>
                  <p:spPr>
                    <a:xfrm>
                      <a:off x="0" y="0"/>
                      <a:ext cx="2670496" cy="13722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0995" fill="norm" stroke="1" extrusionOk="0">
                          <a:moveTo>
                            <a:pt x="1944" y="6912"/>
                          </a:moveTo>
                          <a:cubicBezTo>
                            <a:pt x="1811" y="5594"/>
                            <a:pt x="2123" y="4265"/>
                            <a:pt x="2795" y="3287"/>
                          </a:cubicBezTo>
                          <a:cubicBezTo>
                            <a:pt x="3858" y="1741"/>
                            <a:pt x="5582" y="1397"/>
                            <a:pt x="6935" y="2458"/>
                          </a:cubicBezTo>
                          <a:cubicBezTo>
                            <a:pt x="7762" y="373"/>
                            <a:pt x="9854" y="-58"/>
                            <a:pt x="11109" y="1599"/>
                          </a:cubicBezTo>
                          <a:cubicBezTo>
                            <a:pt x="11426" y="749"/>
                            <a:pt x="12034" y="162"/>
                            <a:pt x="12736" y="29"/>
                          </a:cubicBezTo>
                          <a:cubicBezTo>
                            <a:pt x="13508" y="-118"/>
                            <a:pt x="14280" y="306"/>
                            <a:pt x="14753" y="1137"/>
                          </a:cubicBezTo>
                          <a:cubicBezTo>
                            <a:pt x="15435" y="61"/>
                            <a:pt x="16565" y="-292"/>
                            <a:pt x="17534" y="267"/>
                          </a:cubicBezTo>
                          <a:cubicBezTo>
                            <a:pt x="18272" y="692"/>
                            <a:pt x="18801" y="1583"/>
                            <a:pt x="18944" y="2640"/>
                          </a:cubicBezTo>
                          <a:cubicBezTo>
                            <a:pt x="19797" y="2952"/>
                            <a:pt x="20477" y="3817"/>
                            <a:pt x="20753" y="4944"/>
                          </a:cubicBezTo>
                          <a:cubicBezTo>
                            <a:pt x="20954" y="5762"/>
                            <a:pt x="20926" y="6650"/>
                            <a:pt x="20672" y="7442"/>
                          </a:cubicBezTo>
                          <a:cubicBezTo>
                            <a:pt x="21295" y="8527"/>
                            <a:pt x="21513" y="9934"/>
                            <a:pt x="21264" y="11261"/>
                          </a:cubicBezTo>
                          <a:cubicBezTo>
                            <a:pt x="20933" y="13025"/>
                            <a:pt x="19838" y="14346"/>
                            <a:pt x="18492" y="14604"/>
                          </a:cubicBezTo>
                          <a:cubicBezTo>
                            <a:pt x="18486" y="15705"/>
                            <a:pt x="18124" y="16749"/>
                            <a:pt x="17500" y="17468"/>
                          </a:cubicBezTo>
                          <a:cubicBezTo>
                            <a:pt x="16552" y="18561"/>
                            <a:pt x="15183" y="18701"/>
                            <a:pt x="14122" y="17815"/>
                          </a:cubicBezTo>
                          <a:cubicBezTo>
                            <a:pt x="13778" y="19337"/>
                            <a:pt x="12859" y="20501"/>
                            <a:pt x="11707" y="20871"/>
                          </a:cubicBezTo>
                          <a:cubicBezTo>
                            <a:pt x="10350" y="21308"/>
                            <a:pt x="8934" y="20564"/>
                            <a:pt x="8158" y="19006"/>
                          </a:cubicBezTo>
                          <a:cubicBezTo>
                            <a:pt x="6326" y="20485"/>
                            <a:pt x="3948" y="19653"/>
                            <a:pt x="2885" y="17163"/>
                          </a:cubicBezTo>
                          <a:cubicBezTo>
                            <a:pt x="1841" y="17327"/>
                            <a:pt x="860" y="16459"/>
                            <a:pt x="566" y="15112"/>
                          </a:cubicBezTo>
                          <a:cubicBezTo>
                            <a:pt x="354" y="14137"/>
                            <a:pt x="542" y="13085"/>
                            <a:pt x="1062" y="12344"/>
                          </a:cubicBezTo>
                          <a:cubicBezTo>
                            <a:pt x="324" y="11762"/>
                            <a:pt x="-87" y="10646"/>
                            <a:pt x="16" y="9503"/>
                          </a:cubicBezTo>
                          <a:cubicBezTo>
                            <a:pt x="136" y="8165"/>
                            <a:pt x="929" y="7117"/>
                            <a:pt x="1926" y="6979"/>
                          </a:cubicBezTo>
                          <a:cubicBezTo>
                            <a:pt x="1932" y="6956"/>
                            <a:pt x="1939" y="6934"/>
                            <a:pt x="1944" y="6912"/>
                          </a:cubicBezTo>
                          <a:close/>
                        </a:path>
                      </a:pathLst>
                    </a:custGeom>
                    <a:solidFill>
                      <a:srgbClr val="C6D9F1"/>
                    </a:solidFill>
                    <a:ln w="12700" cap="flat">
                      <a:solidFill>
                        <a:srgbClr val="10253F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38100" dist="23000" dir="540000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30" name="Shape"/>
                    <p:cNvSpPr/>
                    <p:nvPr/>
                  </p:nvSpPr>
                  <p:spPr>
                    <a:xfrm>
                      <a:off x="135608" y="69818"/>
                      <a:ext cx="2447097" cy="11668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380" y="14010"/>
                          </a:moveTo>
                          <a:cubicBezTo>
                            <a:pt x="899" y="14066"/>
                            <a:pt x="417" y="13902"/>
                            <a:pt x="0" y="13542"/>
                          </a:cubicBezTo>
                          <a:moveTo>
                            <a:pt x="2598" y="19137"/>
                          </a:moveTo>
                          <a:cubicBezTo>
                            <a:pt x="2405" y="19250"/>
                            <a:pt x="2202" y="19325"/>
                            <a:pt x="1994" y="19361"/>
                          </a:cubicBezTo>
                          <a:moveTo>
                            <a:pt x="7802" y="21600"/>
                          </a:moveTo>
                          <a:cubicBezTo>
                            <a:pt x="7657" y="21279"/>
                            <a:pt x="7535" y="20936"/>
                            <a:pt x="7438" y="20577"/>
                          </a:cubicBezTo>
                          <a:moveTo>
                            <a:pt x="14532" y="19050"/>
                          </a:moveTo>
                          <a:cubicBezTo>
                            <a:pt x="14510" y="19430"/>
                            <a:pt x="14461" y="19806"/>
                            <a:pt x="14386" y="20172"/>
                          </a:cubicBezTo>
                          <a:moveTo>
                            <a:pt x="17421" y="12116"/>
                          </a:moveTo>
                          <a:cubicBezTo>
                            <a:pt x="18513" y="12897"/>
                            <a:pt x="19202" y="14528"/>
                            <a:pt x="19192" y="16310"/>
                          </a:cubicBezTo>
                          <a:moveTo>
                            <a:pt x="21600" y="7649"/>
                          </a:moveTo>
                          <a:cubicBezTo>
                            <a:pt x="21423" y="8256"/>
                            <a:pt x="21153" y="8794"/>
                            <a:pt x="20811" y="9222"/>
                          </a:cubicBezTo>
                          <a:moveTo>
                            <a:pt x="19707" y="1814"/>
                          </a:moveTo>
                          <a:cubicBezTo>
                            <a:pt x="19737" y="2059"/>
                            <a:pt x="19751" y="2308"/>
                            <a:pt x="19748" y="2557"/>
                          </a:cubicBezTo>
                          <a:moveTo>
                            <a:pt x="14668" y="947"/>
                          </a:moveTo>
                          <a:cubicBezTo>
                            <a:pt x="14771" y="605"/>
                            <a:pt x="14907" y="286"/>
                            <a:pt x="15073" y="0"/>
                          </a:cubicBezTo>
                          <a:moveTo>
                            <a:pt x="10888" y="1399"/>
                          </a:moveTo>
                          <a:cubicBezTo>
                            <a:pt x="10930" y="1116"/>
                            <a:pt x="10996" y="841"/>
                            <a:pt x="11084" y="582"/>
                          </a:cubicBezTo>
                          <a:moveTo>
                            <a:pt x="6452" y="1676"/>
                          </a:moveTo>
                          <a:cubicBezTo>
                            <a:pt x="6709" y="1897"/>
                            <a:pt x="6947" y="2164"/>
                            <a:pt x="7160" y="2469"/>
                          </a:cubicBezTo>
                          <a:moveTo>
                            <a:pt x="1072" y="7905"/>
                          </a:moveTo>
                          <a:cubicBezTo>
                            <a:pt x="1016" y="7632"/>
                            <a:pt x="974" y="7353"/>
                            <a:pt x="948" y="7071"/>
                          </a:cubicBezTo>
                        </a:path>
                      </a:pathLst>
                    </a:custGeom>
                    <a:noFill/>
                    <a:ln w="12700" cap="flat">
                      <a:solidFill>
                        <a:srgbClr val="10253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32" name="Reporting/…"/>
                  <p:cNvSpPr/>
                  <p:nvPr/>
                </p:nvSpPr>
                <p:spPr>
                  <a:xfrm>
                    <a:off x="459458" y="388191"/>
                    <a:ext cx="1981201" cy="624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/>
                  <a:p>
                    <a:pPr algn="ctr">
                      <a:defRPr>
                        <a:solidFill>
                          <a:srgbClr val="0000CC"/>
                        </a:solidFill>
                      </a:defRPr>
                    </a:pPr>
                    <a:r>
                      <a:t>Reporting/</a:t>
                    </a:r>
                  </a:p>
                  <a:p>
                    <a:pPr algn="ctr">
                      <a:defRPr>
                        <a:solidFill>
                          <a:srgbClr val="0000CC"/>
                        </a:solidFill>
                      </a:defRPr>
                    </a:pPr>
                    <a:r>
                      <a:t>Analytics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rogress"/>
          <p:cNvSpPr/>
          <p:nvPr>
            <p:ph type="title" idx="4294967295"/>
          </p:nvPr>
        </p:nvSpPr>
        <p:spPr>
          <a:xfrm>
            <a:off x="527050" y="188912"/>
            <a:ext cx="8105775" cy="6096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Progress</a:t>
            </a:r>
          </a:p>
        </p:txBody>
      </p:sp>
      <p:grpSp>
        <p:nvGrpSpPr>
          <p:cNvPr id="151" name="Group"/>
          <p:cNvGrpSpPr/>
          <p:nvPr/>
        </p:nvGrpSpPr>
        <p:grpSpPr>
          <a:xfrm>
            <a:off x="2855941" y="1370920"/>
            <a:ext cx="4072158" cy="5268657"/>
            <a:chOff x="0" y="0"/>
            <a:chExt cx="4072156" cy="5268655"/>
          </a:xfrm>
        </p:grpSpPr>
        <p:grpSp>
          <p:nvGrpSpPr>
            <p:cNvPr id="141" name="Group"/>
            <p:cNvGrpSpPr/>
            <p:nvPr/>
          </p:nvGrpSpPr>
          <p:grpSpPr>
            <a:xfrm>
              <a:off x="0" y="0"/>
              <a:ext cx="2382780" cy="2509610"/>
              <a:chOff x="0" y="0"/>
              <a:chExt cx="2382779" cy="2509609"/>
            </a:xfrm>
          </p:grpSpPr>
          <p:sp>
            <p:nvSpPr>
              <p:cNvPr id="139" name="Shape"/>
              <p:cNvSpPr/>
              <p:nvPr/>
            </p:nvSpPr>
            <p:spPr>
              <a:xfrm rot="20700000">
                <a:off x="237576" y="211308"/>
                <a:ext cx="1907628" cy="208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58" y="5344"/>
                    </a:moveTo>
                    <a:lnTo>
                      <a:pt x="20297" y="4360"/>
                    </a:lnTo>
                    <a:lnTo>
                      <a:pt x="21600" y="6439"/>
                    </a:lnTo>
                    <a:lnTo>
                      <a:pt x="18907" y="8774"/>
                    </a:lnTo>
                    <a:cubicBezTo>
                      <a:pt x="19298" y="10101"/>
                      <a:pt x="19298" y="11499"/>
                      <a:pt x="18907" y="12826"/>
                    </a:cubicBezTo>
                    <a:lnTo>
                      <a:pt x="21600" y="15161"/>
                    </a:lnTo>
                    <a:lnTo>
                      <a:pt x="20297" y="17240"/>
                    </a:lnTo>
                    <a:lnTo>
                      <a:pt x="16758" y="16256"/>
                    </a:lnTo>
                    <a:cubicBezTo>
                      <a:pt x="15706" y="17232"/>
                      <a:pt x="14391" y="17931"/>
                      <a:pt x="12949" y="18283"/>
                    </a:cubicBezTo>
                    <a:lnTo>
                      <a:pt x="12103" y="21600"/>
                    </a:lnTo>
                    <a:lnTo>
                      <a:pt x="9497" y="21600"/>
                    </a:lnTo>
                    <a:lnTo>
                      <a:pt x="8651" y="18283"/>
                    </a:lnTo>
                    <a:cubicBezTo>
                      <a:pt x="7209" y="17931"/>
                      <a:pt x="5894" y="17232"/>
                      <a:pt x="4842" y="16256"/>
                    </a:cubicBezTo>
                    <a:lnTo>
                      <a:pt x="1303" y="17240"/>
                    </a:lnTo>
                    <a:lnTo>
                      <a:pt x="0" y="15161"/>
                    </a:lnTo>
                    <a:lnTo>
                      <a:pt x="2693" y="12826"/>
                    </a:lnTo>
                    <a:cubicBezTo>
                      <a:pt x="2302" y="11499"/>
                      <a:pt x="2302" y="10101"/>
                      <a:pt x="2693" y="8774"/>
                    </a:cubicBezTo>
                    <a:lnTo>
                      <a:pt x="0" y="6439"/>
                    </a:lnTo>
                    <a:lnTo>
                      <a:pt x="1303" y="4360"/>
                    </a:lnTo>
                    <a:lnTo>
                      <a:pt x="4842" y="5344"/>
                    </a:lnTo>
                    <a:cubicBezTo>
                      <a:pt x="5894" y="4368"/>
                      <a:pt x="7209" y="3669"/>
                      <a:pt x="8651" y="3317"/>
                    </a:cubicBezTo>
                    <a:lnTo>
                      <a:pt x="9497" y="0"/>
                    </a:lnTo>
                    <a:lnTo>
                      <a:pt x="12103" y="0"/>
                    </a:lnTo>
                    <a:lnTo>
                      <a:pt x="12949" y="3317"/>
                    </a:lnTo>
                    <a:cubicBezTo>
                      <a:pt x="14391" y="3669"/>
                      <a:pt x="15706" y="4368"/>
                      <a:pt x="16758" y="5344"/>
                    </a:cubicBezTo>
                    <a:lnTo>
                      <a:pt x="16758" y="5344"/>
                    </a:lnTo>
                    <a:close/>
                  </a:path>
                </a:pathLst>
              </a:custGeom>
              <a:solidFill>
                <a:srgbClr val="CCC1DA"/>
              </a:solidFill>
              <a:ln w="25400" cap="flat">
                <a:solidFill>
                  <a:srgbClr val="40315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" name="Training &amp; Learning?"/>
              <p:cNvSpPr/>
              <p:nvPr/>
            </p:nvSpPr>
            <p:spPr>
              <a:xfrm>
                <a:off x="563533" y="1079727"/>
                <a:ext cx="1189039" cy="4676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559" tIns="35559" rIns="35559" bIns="35559" numCol="1" anchor="ctr">
                <a:spAutoFit/>
              </a:bodyPr>
              <a:lstStyle>
                <a:lvl1pPr algn="ctr" defTabSz="1244600">
                  <a:lnSpc>
                    <a:spcPts val="1500"/>
                  </a:lnSpc>
                  <a:spcBef>
                    <a:spcPts val="700"/>
                  </a:spcBef>
                  <a:defRPr sz="1900">
                    <a:solidFill>
                      <a:srgbClr val="403152"/>
                    </a:solidFill>
                  </a:defRPr>
                </a:lvl1pPr>
              </a:lstStyle>
              <a:p>
                <a:pPr/>
                <a:r>
                  <a:t>Training &amp; Learning?</a:t>
                </a:r>
              </a:p>
            </p:txBody>
          </p:sp>
        </p:grpSp>
        <p:grpSp>
          <p:nvGrpSpPr>
            <p:cNvPr id="144" name="Group"/>
            <p:cNvGrpSpPr/>
            <p:nvPr/>
          </p:nvGrpSpPr>
          <p:grpSpPr>
            <a:xfrm>
              <a:off x="1617816" y="896765"/>
              <a:ext cx="2384060" cy="2509954"/>
              <a:chOff x="0" y="0"/>
              <a:chExt cx="2384058" cy="2509952"/>
            </a:xfrm>
          </p:grpSpPr>
          <p:sp>
            <p:nvSpPr>
              <p:cNvPr id="142" name="Shape"/>
              <p:cNvSpPr/>
              <p:nvPr/>
            </p:nvSpPr>
            <p:spPr>
              <a:xfrm rot="20700000">
                <a:off x="237553" y="211480"/>
                <a:ext cx="1908953" cy="208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60" y="5344"/>
                    </a:moveTo>
                    <a:lnTo>
                      <a:pt x="20296" y="4358"/>
                    </a:lnTo>
                    <a:lnTo>
                      <a:pt x="21600" y="6438"/>
                    </a:lnTo>
                    <a:lnTo>
                      <a:pt x="18910" y="8774"/>
                    </a:lnTo>
                    <a:cubicBezTo>
                      <a:pt x="19301" y="10101"/>
                      <a:pt x="19301" y="11499"/>
                      <a:pt x="18910" y="12826"/>
                    </a:cubicBezTo>
                    <a:lnTo>
                      <a:pt x="21600" y="15162"/>
                    </a:lnTo>
                    <a:lnTo>
                      <a:pt x="20296" y="17242"/>
                    </a:lnTo>
                    <a:lnTo>
                      <a:pt x="16760" y="16256"/>
                    </a:lnTo>
                    <a:cubicBezTo>
                      <a:pt x="15708" y="17232"/>
                      <a:pt x="14393" y="17931"/>
                      <a:pt x="12950" y="18283"/>
                    </a:cubicBezTo>
                    <a:lnTo>
                      <a:pt x="12105" y="21600"/>
                    </a:lnTo>
                    <a:lnTo>
                      <a:pt x="9495" y="21600"/>
                    </a:lnTo>
                    <a:lnTo>
                      <a:pt x="8650" y="18283"/>
                    </a:lnTo>
                    <a:cubicBezTo>
                      <a:pt x="7207" y="17931"/>
                      <a:pt x="5892" y="17232"/>
                      <a:pt x="4840" y="16256"/>
                    </a:cubicBezTo>
                    <a:lnTo>
                      <a:pt x="1304" y="17242"/>
                    </a:lnTo>
                    <a:lnTo>
                      <a:pt x="0" y="15162"/>
                    </a:lnTo>
                    <a:lnTo>
                      <a:pt x="2690" y="12826"/>
                    </a:lnTo>
                    <a:cubicBezTo>
                      <a:pt x="2299" y="11499"/>
                      <a:pt x="2299" y="10101"/>
                      <a:pt x="2690" y="8774"/>
                    </a:cubicBezTo>
                    <a:lnTo>
                      <a:pt x="0" y="6438"/>
                    </a:lnTo>
                    <a:lnTo>
                      <a:pt x="1304" y="4358"/>
                    </a:lnTo>
                    <a:lnTo>
                      <a:pt x="4840" y="5344"/>
                    </a:lnTo>
                    <a:cubicBezTo>
                      <a:pt x="5892" y="4368"/>
                      <a:pt x="7207" y="3669"/>
                      <a:pt x="8650" y="3317"/>
                    </a:cubicBezTo>
                    <a:lnTo>
                      <a:pt x="9495" y="0"/>
                    </a:lnTo>
                    <a:lnTo>
                      <a:pt x="12105" y="0"/>
                    </a:lnTo>
                    <a:lnTo>
                      <a:pt x="12950" y="3317"/>
                    </a:lnTo>
                    <a:cubicBezTo>
                      <a:pt x="14393" y="3669"/>
                      <a:pt x="15708" y="4368"/>
                      <a:pt x="16760" y="5344"/>
                    </a:cubicBezTo>
                    <a:lnTo>
                      <a:pt x="16760" y="5344"/>
                    </a:lnTo>
                    <a:close/>
                  </a:path>
                </a:pathLst>
              </a:custGeom>
              <a:solidFill>
                <a:srgbClr val="C4BD97"/>
              </a:solidFill>
              <a:ln w="25400" cap="flat">
                <a:solidFill>
                  <a:srgbClr val="1E1C1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" name="Institutional &amp; Unit Projects?"/>
              <p:cNvSpPr/>
              <p:nvPr/>
            </p:nvSpPr>
            <p:spPr>
              <a:xfrm>
                <a:off x="530041" y="981475"/>
                <a:ext cx="1295401" cy="6581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559" tIns="35559" rIns="35559" bIns="35559" numCol="1" anchor="ctr">
                <a:spAutoFit/>
              </a:bodyPr>
              <a:lstStyle>
                <a:lvl1pPr algn="ctr" defTabSz="1244600">
                  <a:lnSpc>
                    <a:spcPts val="1500"/>
                  </a:lnSpc>
                  <a:spcBef>
                    <a:spcPts val="700"/>
                  </a:spcBef>
                  <a:defRPr sz="1900">
                    <a:solidFill>
                      <a:srgbClr val="1E1C11"/>
                    </a:solidFill>
                  </a:defRPr>
                </a:lvl1pPr>
              </a:lstStyle>
              <a:p>
                <a:pPr/>
                <a:r>
                  <a:t>Institutional &amp; Unit Projects?</a:t>
                </a:r>
              </a:p>
            </p:txBody>
          </p:sp>
        </p:grpSp>
        <p:grpSp>
          <p:nvGrpSpPr>
            <p:cNvPr id="147" name="Group"/>
            <p:cNvGrpSpPr/>
            <p:nvPr/>
          </p:nvGrpSpPr>
          <p:grpSpPr>
            <a:xfrm>
              <a:off x="70003" y="1861966"/>
              <a:ext cx="2384060" cy="2509953"/>
              <a:chOff x="0" y="0"/>
              <a:chExt cx="2384058" cy="2509952"/>
            </a:xfrm>
          </p:grpSpPr>
          <p:sp>
            <p:nvSpPr>
              <p:cNvPr id="145" name="Shape"/>
              <p:cNvSpPr/>
              <p:nvPr/>
            </p:nvSpPr>
            <p:spPr>
              <a:xfrm rot="20700000">
                <a:off x="237553" y="211480"/>
                <a:ext cx="1908953" cy="208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60" y="5344"/>
                    </a:moveTo>
                    <a:lnTo>
                      <a:pt x="20296" y="4358"/>
                    </a:lnTo>
                    <a:lnTo>
                      <a:pt x="21600" y="6438"/>
                    </a:lnTo>
                    <a:lnTo>
                      <a:pt x="18910" y="8774"/>
                    </a:lnTo>
                    <a:cubicBezTo>
                      <a:pt x="19301" y="10101"/>
                      <a:pt x="19301" y="11499"/>
                      <a:pt x="18910" y="12826"/>
                    </a:cubicBezTo>
                    <a:lnTo>
                      <a:pt x="21600" y="15162"/>
                    </a:lnTo>
                    <a:lnTo>
                      <a:pt x="20296" y="17242"/>
                    </a:lnTo>
                    <a:lnTo>
                      <a:pt x="16760" y="16256"/>
                    </a:lnTo>
                    <a:cubicBezTo>
                      <a:pt x="15708" y="17232"/>
                      <a:pt x="14393" y="17931"/>
                      <a:pt x="12950" y="18283"/>
                    </a:cubicBezTo>
                    <a:lnTo>
                      <a:pt x="12105" y="21600"/>
                    </a:lnTo>
                    <a:lnTo>
                      <a:pt x="9495" y="21600"/>
                    </a:lnTo>
                    <a:lnTo>
                      <a:pt x="8650" y="18283"/>
                    </a:lnTo>
                    <a:cubicBezTo>
                      <a:pt x="7207" y="17931"/>
                      <a:pt x="5892" y="17232"/>
                      <a:pt x="4840" y="16256"/>
                    </a:cubicBezTo>
                    <a:lnTo>
                      <a:pt x="1304" y="17242"/>
                    </a:lnTo>
                    <a:lnTo>
                      <a:pt x="0" y="15162"/>
                    </a:lnTo>
                    <a:lnTo>
                      <a:pt x="2690" y="12826"/>
                    </a:lnTo>
                    <a:cubicBezTo>
                      <a:pt x="2299" y="11499"/>
                      <a:pt x="2299" y="10101"/>
                      <a:pt x="2690" y="8774"/>
                    </a:cubicBezTo>
                    <a:lnTo>
                      <a:pt x="0" y="6438"/>
                    </a:lnTo>
                    <a:lnTo>
                      <a:pt x="1304" y="4358"/>
                    </a:lnTo>
                    <a:lnTo>
                      <a:pt x="4840" y="5344"/>
                    </a:lnTo>
                    <a:cubicBezTo>
                      <a:pt x="5892" y="4368"/>
                      <a:pt x="7207" y="3669"/>
                      <a:pt x="8650" y="3317"/>
                    </a:cubicBezTo>
                    <a:lnTo>
                      <a:pt x="9495" y="0"/>
                    </a:lnTo>
                    <a:lnTo>
                      <a:pt x="12105" y="0"/>
                    </a:lnTo>
                    <a:lnTo>
                      <a:pt x="12950" y="3317"/>
                    </a:lnTo>
                    <a:cubicBezTo>
                      <a:pt x="14393" y="3669"/>
                      <a:pt x="15708" y="4368"/>
                      <a:pt x="16760" y="5344"/>
                    </a:cubicBezTo>
                    <a:lnTo>
                      <a:pt x="16760" y="5344"/>
                    </a:lnTo>
                    <a:close/>
                  </a:path>
                </a:pathLst>
              </a:custGeom>
              <a:solidFill>
                <a:srgbClr val="B9CDE5"/>
              </a:solidFill>
              <a:ln w="25400" cap="flat">
                <a:solidFill>
                  <a:srgbClr val="25406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" name="Dashboards &amp; Deployment?"/>
              <p:cNvSpPr/>
              <p:nvPr/>
            </p:nvSpPr>
            <p:spPr>
              <a:xfrm>
                <a:off x="455429" y="970362"/>
                <a:ext cx="1477965" cy="6581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559" tIns="35559" rIns="35559" bIns="35559" numCol="1" anchor="ctr">
                <a:spAutoFit/>
              </a:bodyPr>
              <a:lstStyle>
                <a:lvl1pPr algn="ctr" defTabSz="1244600">
                  <a:lnSpc>
                    <a:spcPts val="1500"/>
                  </a:lnSpc>
                  <a:spcBef>
                    <a:spcPts val="700"/>
                  </a:spcBef>
                  <a:defRPr sz="1900">
                    <a:solidFill>
                      <a:srgbClr val="254061"/>
                    </a:solidFill>
                  </a:defRPr>
                </a:lvl1pPr>
              </a:lstStyle>
              <a:p>
                <a:pPr/>
                <a:r>
                  <a:t>Dashboards &amp; Deployment?</a:t>
                </a:r>
              </a:p>
            </p:txBody>
          </p:sp>
        </p:grpSp>
        <p:grpSp>
          <p:nvGrpSpPr>
            <p:cNvPr id="150" name="Group"/>
            <p:cNvGrpSpPr/>
            <p:nvPr/>
          </p:nvGrpSpPr>
          <p:grpSpPr>
            <a:xfrm>
              <a:off x="1688822" y="2757515"/>
              <a:ext cx="2383336" cy="2511141"/>
              <a:chOff x="0" y="0"/>
              <a:chExt cx="2383334" cy="2511140"/>
            </a:xfrm>
          </p:grpSpPr>
          <p:sp>
            <p:nvSpPr>
              <p:cNvPr id="148" name="Shape"/>
              <p:cNvSpPr/>
              <p:nvPr/>
            </p:nvSpPr>
            <p:spPr>
              <a:xfrm rot="20700000">
                <a:off x="237772" y="211303"/>
                <a:ext cx="1907790" cy="2088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57" y="5343"/>
                    </a:moveTo>
                    <a:lnTo>
                      <a:pt x="20297" y="4361"/>
                    </a:lnTo>
                    <a:lnTo>
                      <a:pt x="21600" y="6441"/>
                    </a:lnTo>
                    <a:lnTo>
                      <a:pt x="18905" y="8773"/>
                    </a:lnTo>
                    <a:cubicBezTo>
                      <a:pt x="19296" y="10100"/>
                      <a:pt x="19296" y="11500"/>
                      <a:pt x="18905" y="12827"/>
                    </a:cubicBezTo>
                    <a:lnTo>
                      <a:pt x="21600" y="15159"/>
                    </a:lnTo>
                    <a:lnTo>
                      <a:pt x="20297" y="17239"/>
                    </a:lnTo>
                    <a:lnTo>
                      <a:pt x="16757" y="16257"/>
                    </a:lnTo>
                    <a:cubicBezTo>
                      <a:pt x="15705" y="17233"/>
                      <a:pt x="14391" y="17932"/>
                      <a:pt x="12949" y="18284"/>
                    </a:cubicBezTo>
                    <a:lnTo>
                      <a:pt x="12103" y="21600"/>
                    </a:lnTo>
                    <a:lnTo>
                      <a:pt x="9497" y="21600"/>
                    </a:lnTo>
                    <a:lnTo>
                      <a:pt x="8651" y="18284"/>
                    </a:lnTo>
                    <a:cubicBezTo>
                      <a:pt x="7209" y="17932"/>
                      <a:pt x="5895" y="17233"/>
                      <a:pt x="4843" y="16257"/>
                    </a:cubicBezTo>
                    <a:lnTo>
                      <a:pt x="1303" y="17239"/>
                    </a:lnTo>
                    <a:lnTo>
                      <a:pt x="0" y="15159"/>
                    </a:lnTo>
                    <a:lnTo>
                      <a:pt x="2695" y="12827"/>
                    </a:lnTo>
                    <a:cubicBezTo>
                      <a:pt x="2304" y="11500"/>
                      <a:pt x="2304" y="10100"/>
                      <a:pt x="2695" y="8773"/>
                    </a:cubicBezTo>
                    <a:lnTo>
                      <a:pt x="0" y="6441"/>
                    </a:lnTo>
                    <a:lnTo>
                      <a:pt x="1303" y="4361"/>
                    </a:lnTo>
                    <a:lnTo>
                      <a:pt x="4843" y="5343"/>
                    </a:lnTo>
                    <a:cubicBezTo>
                      <a:pt x="5895" y="4367"/>
                      <a:pt x="7209" y="3668"/>
                      <a:pt x="8651" y="3316"/>
                    </a:cubicBezTo>
                    <a:lnTo>
                      <a:pt x="9497" y="0"/>
                    </a:lnTo>
                    <a:lnTo>
                      <a:pt x="12103" y="0"/>
                    </a:lnTo>
                    <a:lnTo>
                      <a:pt x="12949" y="3316"/>
                    </a:lnTo>
                    <a:cubicBezTo>
                      <a:pt x="14391" y="3668"/>
                      <a:pt x="15705" y="4367"/>
                      <a:pt x="16757" y="5343"/>
                    </a:cubicBezTo>
                    <a:lnTo>
                      <a:pt x="16757" y="5343"/>
                    </a:lnTo>
                    <a:close/>
                  </a:path>
                </a:pathLst>
              </a:custGeom>
              <a:solidFill>
                <a:srgbClr val="D7E4BD"/>
              </a:solidFill>
              <a:ln w="25400" cap="flat">
                <a:solidFill>
                  <a:srgbClr val="4F622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" name="Integrated information System?"/>
              <p:cNvSpPr/>
              <p:nvPr/>
            </p:nvSpPr>
            <p:spPr>
              <a:xfrm>
                <a:off x="535235" y="982068"/>
                <a:ext cx="1293814" cy="6581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559" tIns="35559" rIns="35559" bIns="35559" numCol="1" anchor="ctr">
                <a:spAutoFit/>
              </a:bodyPr>
              <a:lstStyle>
                <a:lvl1pPr algn="ctr" defTabSz="1244600">
                  <a:lnSpc>
                    <a:spcPts val="1500"/>
                  </a:lnSpc>
                  <a:spcBef>
                    <a:spcPts val="700"/>
                  </a:spcBef>
                  <a:defRPr sz="1900">
                    <a:solidFill>
                      <a:srgbClr val="4F6228"/>
                    </a:solidFill>
                  </a:defRPr>
                </a:lvl1pPr>
              </a:lstStyle>
              <a:p>
                <a:pPr/>
                <a:r>
                  <a:t>Integrated information System?</a:t>
                </a:r>
              </a:p>
            </p:txBody>
          </p:sp>
        </p:grpSp>
      </p:grpSp>
      <p:sp>
        <p:nvSpPr>
          <p:cNvPr id="152" name="Internal:…"/>
          <p:cNvSpPr/>
          <p:nvPr>
            <p:ph type="body" sz="quarter" idx="4294967295"/>
          </p:nvPr>
        </p:nvSpPr>
        <p:spPr>
          <a:xfrm>
            <a:off x="515937" y="1908175"/>
            <a:ext cx="2365376" cy="1160463"/>
          </a:xfrm>
          <a:prstGeom prst="rect">
            <a:avLst/>
          </a:prstGeom>
          <a:solidFill>
            <a:srgbClr val="E6E0EC"/>
          </a:solidFill>
          <a:ln w="9525">
            <a:solidFill>
              <a:srgbClr val="403152"/>
            </a:solidFill>
            <a:round/>
          </a:ln>
        </p:spPr>
        <p:txBody>
          <a:bodyPr>
            <a:normAutofit fontScale="100000" lnSpcReduction="0"/>
          </a:bodyPr>
          <a:lstStyle/>
          <a:p>
            <a:pPr marL="358775" indent="-358775">
              <a:spcBef>
                <a:spcPts val="0"/>
              </a:spcBef>
              <a:buSzTx/>
              <a:buNone/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Internal:</a:t>
            </a:r>
          </a:p>
          <a:p>
            <a:pPr marL="358775" indent="-358775">
              <a:spcBef>
                <a:spcPts val="0"/>
              </a:spcBef>
              <a:buSzTx/>
              <a:buNone/>
              <a:tabLst>
                <a:tab pos="711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 Group &amp; self learning</a:t>
            </a:r>
          </a:p>
          <a:p>
            <a:pPr marL="358775" indent="-358775">
              <a:spcBef>
                <a:spcPts val="0"/>
              </a:spcBef>
              <a:buSzTx/>
              <a:buNone/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External:</a:t>
            </a:r>
          </a:p>
          <a:p>
            <a:pPr marL="358775" indent="-358775">
              <a:spcBef>
                <a:spcPts val="0"/>
              </a:spcBef>
              <a:buSzTx/>
              <a:buNone/>
              <a:tabLst>
                <a:tab pos="711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 Stages 1-3 (projects)</a:t>
            </a:r>
          </a:p>
        </p:txBody>
      </p:sp>
      <p:sp>
        <p:nvSpPr>
          <p:cNvPr id="153" name="Students:…"/>
          <p:cNvSpPr/>
          <p:nvPr/>
        </p:nvSpPr>
        <p:spPr>
          <a:xfrm>
            <a:off x="5651500" y="1125537"/>
            <a:ext cx="3241675" cy="1473201"/>
          </a:xfrm>
          <a:prstGeom prst="rect">
            <a:avLst/>
          </a:prstGeom>
          <a:solidFill>
            <a:srgbClr val="DDD9C3"/>
          </a:solidFill>
          <a:ln>
            <a:solidFill>
              <a:srgbClr val="1E1C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58775" indent="-358775"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Students:</a:t>
            </a:r>
          </a:p>
          <a:p>
            <a:pPr marL="358775" indent="-358775">
              <a:tabLst>
                <a:tab pos="711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 At-risk, LMS &amp; performance</a:t>
            </a:r>
          </a:p>
          <a:p>
            <a:pPr marL="358775" indent="-358775">
              <a:tabLst>
                <a:tab pos="711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 (PT &amp; FT)</a:t>
            </a:r>
          </a:p>
          <a:p>
            <a:pPr marL="358775" indent="-358775"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Associates</a:t>
            </a:r>
            <a:r>
              <a:rPr u="none"/>
              <a:t> (i.e., PT instructors)</a:t>
            </a:r>
          </a:p>
          <a:p>
            <a:pPr marL="358775" indent="-358775"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Others</a:t>
            </a:r>
            <a:r>
              <a:rPr u="none"/>
              <a:t> (e.g., TLC &amp; external)</a:t>
            </a:r>
          </a:p>
        </p:txBody>
      </p:sp>
      <p:sp>
        <p:nvSpPr>
          <p:cNvPr id="154" name="Reporting:…"/>
          <p:cNvSpPr/>
          <p:nvPr/>
        </p:nvSpPr>
        <p:spPr>
          <a:xfrm>
            <a:off x="1503362" y="3860800"/>
            <a:ext cx="1484314" cy="1181100"/>
          </a:xfrm>
          <a:prstGeom prst="rect">
            <a:avLst/>
          </a:prstGeom>
          <a:solidFill>
            <a:srgbClr val="C6D9F1"/>
          </a:solidFill>
          <a:ln>
            <a:solidFill>
              <a:srgbClr val="10253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58775" indent="-358775"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Reporting:</a:t>
            </a:r>
          </a:p>
          <a:p>
            <a:pPr marL="358775" indent="-358775">
              <a:tabLst>
                <a:tab pos="711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 Dashboards</a:t>
            </a:r>
          </a:p>
          <a:p>
            <a:pPr marL="358775" indent="-358775"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Analytics:</a:t>
            </a:r>
          </a:p>
          <a:p>
            <a:pPr marL="358775" indent="-358775">
              <a:tabLst>
                <a:tab pos="711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 DM projects</a:t>
            </a:r>
          </a:p>
        </p:txBody>
      </p:sp>
      <p:sp>
        <p:nvSpPr>
          <p:cNvPr id="155" name="Data Warehouse…"/>
          <p:cNvSpPr/>
          <p:nvPr/>
        </p:nvSpPr>
        <p:spPr>
          <a:xfrm>
            <a:off x="6659562" y="4364037"/>
            <a:ext cx="1854201" cy="936626"/>
          </a:xfrm>
          <a:prstGeom prst="rect">
            <a:avLst/>
          </a:prstGeom>
          <a:solidFill>
            <a:srgbClr val="EBF1DE"/>
          </a:solidFill>
          <a:ln>
            <a:solidFill>
              <a:srgbClr val="4F622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58775" indent="-358775"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Data Warehouse</a:t>
            </a:r>
          </a:p>
          <a:p>
            <a:pPr marL="358775" indent="-358775"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Hardware</a:t>
            </a:r>
          </a:p>
          <a:p>
            <a:pPr marL="358775" indent="-358775">
              <a:tabLst>
                <a:tab pos="711200" algn="l"/>
              </a:tabLst>
              <a:defRPr sz="1700" u="sng">
                <a:latin typeface="Arial"/>
                <a:ea typeface="Arial"/>
                <a:cs typeface="Arial"/>
                <a:sym typeface="Arial"/>
              </a:defRPr>
            </a:pPr>
            <a:r>
              <a:t>Software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rogress – LA Framework &amp; HR Strategic Plan"/>
          <p:cNvSpPr/>
          <p:nvPr>
            <p:ph type="title" idx="4294967295"/>
          </p:nvPr>
        </p:nvSpPr>
        <p:spPr>
          <a:xfrm>
            <a:off x="527050" y="188912"/>
            <a:ext cx="8105775" cy="6096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Progress – LA Framework &amp; HR Strategic Plan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296862" y="1119187"/>
            <a:ext cx="8555039" cy="5118101"/>
            <a:chOff x="0" y="0"/>
            <a:chExt cx="8555037" cy="5118100"/>
          </a:xfrm>
        </p:grpSpPr>
        <p:grpSp>
          <p:nvGrpSpPr>
            <p:cNvPr id="167" name="Group"/>
            <p:cNvGrpSpPr/>
            <p:nvPr/>
          </p:nvGrpSpPr>
          <p:grpSpPr>
            <a:xfrm>
              <a:off x="0" y="-1"/>
              <a:ext cx="8555038" cy="5118101"/>
              <a:chOff x="0" y="0"/>
              <a:chExt cx="8555037" cy="5118100"/>
            </a:xfrm>
          </p:grpSpPr>
          <p:grpSp>
            <p:nvGrpSpPr>
              <p:cNvPr id="163" name="Group"/>
              <p:cNvGrpSpPr/>
              <p:nvPr/>
            </p:nvGrpSpPr>
            <p:grpSpPr>
              <a:xfrm>
                <a:off x="0" y="0"/>
                <a:ext cx="8313738" cy="5118100"/>
                <a:chOff x="0" y="0"/>
                <a:chExt cx="8313737" cy="5118099"/>
              </a:xfrm>
            </p:grpSpPr>
            <p:pic>
              <p:nvPicPr>
                <p:cNvPr id="158" name="image.png" descr="image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19514" t="12200" r="19792" b="9399"/>
                <a:stretch>
                  <a:fillRect/>
                </a:stretch>
              </p:blipFill>
              <p:spPr>
                <a:xfrm>
                  <a:off x="0" y="1730729"/>
                  <a:ext cx="4662384" cy="3387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162" name="Group"/>
                <p:cNvGrpSpPr/>
                <p:nvPr/>
              </p:nvGrpSpPr>
              <p:grpSpPr>
                <a:xfrm>
                  <a:off x="307975" y="0"/>
                  <a:ext cx="8005763" cy="1668463"/>
                  <a:chOff x="0" y="0"/>
                  <a:chExt cx="8005762" cy="1668462"/>
                </a:xfrm>
              </p:grpSpPr>
              <p:sp>
                <p:nvSpPr>
                  <p:cNvPr id="159" name="Rectangle"/>
                  <p:cNvSpPr/>
                  <p:nvPr/>
                </p:nvSpPr>
                <p:spPr>
                  <a:xfrm>
                    <a:off x="6350" y="6350"/>
                    <a:ext cx="7993063" cy="1655763"/>
                  </a:xfrm>
                  <a:prstGeom prst="rect">
                    <a:avLst/>
                  </a:prstGeom>
                  <a:solidFill>
                    <a:srgbClr val="DDD9C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  <p:pic>
                <p:nvPicPr>
                  <p:cNvPr id="160" name="image.tif" descr="image.tif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0" t="0" r="1834" b="0"/>
                  <a:stretch>
                    <a:fillRect/>
                  </a:stretch>
                </p:blipFill>
                <p:spPr>
                  <a:xfrm>
                    <a:off x="6349" y="52332"/>
                    <a:ext cx="7993064" cy="160978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61" name="Rectangle"/>
                  <p:cNvSpPr/>
                  <p:nvPr/>
                </p:nvSpPr>
                <p:spPr>
                  <a:xfrm>
                    <a:off x="0" y="0"/>
                    <a:ext cx="8005763" cy="1668463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1E1C11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grpSp>
            <p:nvGrpSpPr>
              <p:cNvPr id="166" name="Group"/>
              <p:cNvGrpSpPr/>
              <p:nvPr/>
            </p:nvGrpSpPr>
            <p:grpSpPr>
              <a:xfrm>
                <a:off x="4491036" y="1755775"/>
                <a:ext cx="4064002" cy="3218297"/>
                <a:chOff x="0" y="0"/>
                <a:chExt cx="4064000" cy="3218296"/>
              </a:xfrm>
            </p:grpSpPr>
            <p:pic>
              <p:nvPicPr>
                <p:cNvPr id="164" name="image.png" descr="imag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16137" t="16401" r="11413" b="9400"/>
                <a:stretch>
                  <a:fillRect/>
                </a:stretch>
              </p:blipFill>
              <p:spPr>
                <a:xfrm>
                  <a:off x="72980" y="918613"/>
                  <a:ext cx="3991021" cy="229968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65" name="Development of HR analytics plans (e.g., identify indicators) to support evaluation of outcomes of people initiatives and programmes"/>
                <p:cNvSpPr/>
                <p:nvPr/>
              </p:nvSpPr>
              <p:spPr>
                <a:xfrm>
                  <a:off x="0" y="0"/>
                  <a:ext cx="3959226" cy="930617"/>
                </a:xfrm>
                <a:prstGeom prst="rect">
                  <a:avLst/>
                </a:prstGeom>
                <a:solidFill>
                  <a:srgbClr val="FFFF99"/>
                </a:solidFill>
                <a:ln w="19050" cap="flat">
                  <a:solidFill>
                    <a:srgbClr val="E46C0A"/>
                  </a:solidFill>
                  <a:prstDash val="solid"/>
                  <a:round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lnSpc>
                      <a:spcPts val="1600"/>
                    </a:lnSpc>
                    <a:defRPr b="1" sz="1700">
                      <a:solidFill>
                        <a:srgbClr val="FF0000"/>
                      </a:solidFill>
                    </a:defRPr>
                  </a:lvl1pPr>
                </a:lstStyle>
                <a:p>
                  <a:pPr/>
                  <a:r>
                    <a:t>Development of HR analytics plans (e.g., identify indicators) to support evaluation of outcomes of people initiatives and programmes</a:t>
                  </a:r>
                </a:p>
              </p:txBody>
            </p:sp>
          </p:grpSp>
        </p:grpSp>
        <p:sp>
          <p:nvSpPr>
            <p:cNvPr id="168" name="Shape"/>
            <p:cNvSpPr/>
            <p:nvPr/>
          </p:nvSpPr>
          <p:spPr>
            <a:xfrm>
              <a:off x="6003925" y="2700336"/>
              <a:ext cx="719138" cy="177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84"/>
                  </a:moveTo>
                  <a:lnTo>
                    <a:pt x="16074" y="20284"/>
                  </a:lnTo>
                  <a:lnTo>
                    <a:pt x="16074" y="3443"/>
                  </a:lnTo>
                  <a:lnTo>
                    <a:pt x="13788" y="3443"/>
                  </a:lnTo>
                  <a:lnTo>
                    <a:pt x="17694" y="0"/>
                  </a:lnTo>
                  <a:lnTo>
                    <a:pt x="21600" y="3443"/>
                  </a:lnTo>
                  <a:lnTo>
                    <a:pt x="19313" y="3443"/>
                  </a:lnTo>
                  <a:lnTo>
                    <a:pt x="19313" y="21600"/>
                  </a:lnTo>
                  <a:lnTo>
                    <a:pt x="0" y="21600"/>
                  </a:lnTo>
                  <a:lnTo>
                    <a:pt x="0" y="20284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solidFill>
                <a:srgbClr val="FFC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hallenges and Future Directions"/>
          <p:cNvSpPr/>
          <p:nvPr>
            <p:ph type="title" idx="4294967295"/>
          </p:nvPr>
        </p:nvSpPr>
        <p:spPr>
          <a:xfrm>
            <a:off x="684212" y="227012"/>
            <a:ext cx="7991476" cy="6096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Challenges and Future Directions</a:t>
            </a:r>
          </a:p>
        </p:txBody>
      </p:sp>
      <p:pic>
        <p:nvPicPr>
          <p:cNvPr id="17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2699" t="2333" r="12156" b="0"/>
          <a:stretch>
            <a:fillRect/>
          </a:stretch>
        </p:blipFill>
        <p:spPr>
          <a:xfrm>
            <a:off x="323849" y="1300162"/>
            <a:ext cx="5473702" cy="4000501"/>
          </a:xfrm>
          <a:prstGeom prst="rect">
            <a:avLst/>
          </a:prstGeom>
          <a:ln w="19050">
            <a:solidFill>
              <a:srgbClr val="93176C"/>
            </a:solidFill>
          </a:ln>
        </p:spPr>
      </p:pic>
      <p:grpSp>
        <p:nvGrpSpPr>
          <p:cNvPr id="182" name="Group"/>
          <p:cNvGrpSpPr/>
          <p:nvPr/>
        </p:nvGrpSpPr>
        <p:grpSpPr>
          <a:xfrm>
            <a:off x="4641353" y="2601105"/>
            <a:ext cx="3200392" cy="1551089"/>
            <a:chOff x="0" y="0"/>
            <a:chExt cx="3200391" cy="1551088"/>
          </a:xfrm>
        </p:grpSpPr>
        <p:grpSp>
          <p:nvGrpSpPr>
            <p:cNvPr id="176" name="Group"/>
            <p:cNvGrpSpPr/>
            <p:nvPr/>
          </p:nvGrpSpPr>
          <p:grpSpPr>
            <a:xfrm>
              <a:off x="-1" y="0"/>
              <a:ext cx="2463852" cy="725812"/>
              <a:chOff x="0" y="0"/>
              <a:chExt cx="2463850" cy="725811"/>
            </a:xfrm>
          </p:grpSpPr>
          <p:sp>
            <p:nvSpPr>
              <p:cNvPr id="173" name="Shape"/>
              <p:cNvSpPr/>
              <p:nvPr/>
            </p:nvSpPr>
            <p:spPr>
              <a:xfrm>
                <a:off x="0" y="0"/>
                <a:ext cx="2463851" cy="725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95" fill="norm" stroke="1" extrusionOk="0">
                    <a:moveTo>
                      <a:pt x="1944" y="6912"/>
                    </a:moveTo>
                    <a:cubicBezTo>
                      <a:pt x="1811" y="5594"/>
                      <a:pt x="2123" y="4265"/>
                      <a:pt x="2795" y="3287"/>
                    </a:cubicBezTo>
                    <a:cubicBezTo>
                      <a:pt x="3858" y="1741"/>
                      <a:pt x="5582" y="1397"/>
                      <a:pt x="6935" y="2458"/>
                    </a:cubicBezTo>
                    <a:cubicBezTo>
                      <a:pt x="7762" y="373"/>
                      <a:pt x="9854" y="-58"/>
                      <a:pt x="11109" y="1599"/>
                    </a:cubicBezTo>
                    <a:cubicBezTo>
                      <a:pt x="11426" y="749"/>
                      <a:pt x="12034" y="162"/>
                      <a:pt x="12736" y="29"/>
                    </a:cubicBezTo>
                    <a:cubicBezTo>
                      <a:pt x="13508" y="-118"/>
                      <a:pt x="14280" y="306"/>
                      <a:pt x="14753" y="1137"/>
                    </a:cubicBezTo>
                    <a:cubicBezTo>
                      <a:pt x="15435" y="61"/>
                      <a:pt x="16565" y="-292"/>
                      <a:pt x="17534" y="267"/>
                    </a:cubicBezTo>
                    <a:cubicBezTo>
                      <a:pt x="18272" y="692"/>
                      <a:pt x="18801" y="1583"/>
                      <a:pt x="18944" y="2640"/>
                    </a:cubicBezTo>
                    <a:cubicBezTo>
                      <a:pt x="19797" y="2952"/>
                      <a:pt x="20477" y="3817"/>
                      <a:pt x="20753" y="4944"/>
                    </a:cubicBezTo>
                    <a:cubicBezTo>
                      <a:pt x="20954" y="5762"/>
                      <a:pt x="20926" y="6650"/>
                      <a:pt x="20672" y="7442"/>
                    </a:cubicBezTo>
                    <a:cubicBezTo>
                      <a:pt x="21295" y="8527"/>
                      <a:pt x="21513" y="9934"/>
                      <a:pt x="21264" y="11261"/>
                    </a:cubicBezTo>
                    <a:cubicBezTo>
                      <a:pt x="20933" y="13025"/>
                      <a:pt x="19838" y="14346"/>
                      <a:pt x="18492" y="14604"/>
                    </a:cubicBezTo>
                    <a:cubicBezTo>
                      <a:pt x="18486" y="15705"/>
                      <a:pt x="18124" y="16749"/>
                      <a:pt x="17500" y="17468"/>
                    </a:cubicBezTo>
                    <a:cubicBezTo>
                      <a:pt x="16552" y="18561"/>
                      <a:pt x="15183" y="18701"/>
                      <a:pt x="14122" y="17815"/>
                    </a:cubicBezTo>
                    <a:cubicBezTo>
                      <a:pt x="13778" y="19337"/>
                      <a:pt x="12859" y="20501"/>
                      <a:pt x="11707" y="20871"/>
                    </a:cubicBezTo>
                    <a:cubicBezTo>
                      <a:pt x="10350" y="21308"/>
                      <a:pt x="8934" y="20564"/>
                      <a:pt x="8158" y="19006"/>
                    </a:cubicBezTo>
                    <a:cubicBezTo>
                      <a:pt x="6326" y="20485"/>
                      <a:pt x="3948" y="19653"/>
                      <a:pt x="2885" y="17163"/>
                    </a:cubicBezTo>
                    <a:cubicBezTo>
                      <a:pt x="1841" y="17327"/>
                      <a:pt x="860" y="16459"/>
                      <a:pt x="566" y="15112"/>
                    </a:cubicBezTo>
                    <a:cubicBezTo>
                      <a:pt x="354" y="14137"/>
                      <a:pt x="542" y="13085"/>
                      <a:pt x="1062" y="12344"/>
                    </a:cubicBezTo>
                    <a:cubicBezTo>
                      <a:pt x="324" y="11762"/>
                      <a:pt x="-87" y="10646"/>
                      <a:pt x="16" y="9503"/>
                    </a:cubicBezTo>
                    <a:cubicBezTo>
                      <a:pt x="136" y="8165"/>
                      <a:pt x="929" y="7117"/>
                      <a:pt x="1926" y="6979"/>
                    </a:cubicBezTo>
                    <a:cubicBezTo>
                      <a:pt x="1932" y="6956"/>
                      <a:pt x="1939" y="6934"/>
                      <a:pt x="1944" y="6912"/>
                    </a:cubicBezTo>
                    <a:close/>
                  </a:path>
                </a:pathLst>
              </a:custGeom>
              <a:solidFill>
                <a:srgbClr val="EBF1DE"/>
              </a:solidFill>
              <a:ln w="9525" cap="flat">
                <a:solidFill>
                  <a:srgbClr val="4F6228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99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74" name="Shape"/>
              <p:cNvSpPr/>
              <p:nvPr/>
            </p:nvSpPr>
            <p:spPr>
              <a:xfrm>
                <a:off x="125115" y="36929"/>
                <a:ext cx="2257738" cy="617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1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13" y="12897"/>
                      <a:pt x="19202" y="14528"/>
                      <a:pt x="19192" y="16310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8"/>
                      <a:pt x="19748" y="2557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6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4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4F622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75" name="How to ensure data integrity?"/>
              <p:cNvSpPr/>
              <p:nvPr/>
            </p:nvSpPr>
            <p:spPr>
              <a:xfrm>
                <a:off x="2084" y="96362"/>
                <a:ext cx="2460626" cy="5280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lnSpc>
                    <a:spcPts val="1700"/>
                  </a:lnSpc>
                  <a:defRPr sz="1700"/>
                </a:lvl1pPr>
              </a:lstStyle>
              <a:p>
                <a:pPr/>
                <a:r>
                  <a:t>How to ensure data integrity?</a:t>
                </a:r>
              </a:p>
            </p:txBody>
          </p:sp>
        </p:grpSp>
        <p:grpSp>
          <p:nvGrpSpPr>
            <p:cNvPr id="180" name="Group"/>
            <p:cNvGrpSpPr/>
            <p:nvPr/>
          </p:nvGrpSpPr>
          <p:grpSpPr>
            <a:xfrm>
              <a:off x="863707" y="885628"/>
              <a:ext cx="2336685" cy="665461"/>
              <a:chOff x="0" y="0"/>
              <a:chExt cx="2336684" cy="665459"/>
            </a:xfrm>
          </p:grpSpPr>
          <p:sp>
            <p:nvSpPr>
              <p:cNvPr id="177" name="Shape"/>
              <p:cNvSpPr/>
              <p:nvPr/>
            </p:nvSpPr>
            <p:spPr>
              <a:xfrm>
                <a:off x="0" y="0"/>
                <a:ext cx="2336685" cy="665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95" fill="norm" stroke="1" extrusionOk="0">
                    <a:moveTo>
                      <a:pt x="1944" y="6912"/>
                    </a:moveTo>
                    <a:cubicBezTo>
                      <a:pt x="1811" y="5594"/>
                      <a:pt x="2123" y="4265"/>
                      <a:pt x="2795" y="3287"/>
                    </a:cubicBezTo>
                    <a:cubicBezTo>
                      <a:pt x="3858" y="1741"/>
                      <a:pt x="5582" y="1397"/>
                      <a:pt x="6935" y="2458"/>
                    </a:cubicBezTo>
                    <a:cubicBezTo>
                      <a:pt x="7762" y="373"/>
                      <a:pt x="9854" y="-58"/>
                      <a:pt x="11109" y="1599"/>
                    </a:cubicBezTo>
                    <a:cubicBezTo>
                      <a:pt x="11426" y="749"/>
                      <a:pt x="12034" y="162"/>
                      <a:pt x="12736" y="29"/>
                    </a:cubicBezTo>
                    <a:cubicBezTo>
                      <a:pt x="13508" y="-118"/>
                      <a:pt x="14280" y="306"/>
                      <a:pt x="14753" y="1137"/>
                    </a:cubicBezTo>
                    <a:cubicBezTo>
                      <a:pt x="15435" y="61"/>
                      <a:pt x="16565" y="-292"/>
                      <a:pt x="17534" y="267"/>
                    </a:cubicBezTo>
                    <a:cubicBezTo>
                      <a:pt x="18272" y="692"/>
                      <a:pt x="18801" y="1583"/>
                      <a:pt x="18944" y="2640"/>
                    </a:cubicBezTo>
                    <a:cubicBezTo>
                      <a:pt x="19797" y="2952"/>
                      <a:pt x="20477" y="3817"/>
                      <a:pt x="20753" y="4944"/>
                    </a:cubicBezTo>
                    <a:cubicBezTo>
                      <a:pt x="20954" y="5762"/>
                      <a:pt x="20926" y="6650"/>
                      <a:pt x="20672" y="7442"/>
                    </a:cubicBezTo>
                    <a:cubicBezTo>
                      <a:pt x="21295" y="8527"/>
                      <a:pt x="21513" y="9934"/>
                      <a:pt x="21264" y="11261"/>
                    </a:cubicBezTo>
                    <a:cubicBezTo>
                      <a:pt x="20933" y="13025"/>
                      <a:pt x="19838" y="14346"/>
                      <a:pt x="18492" y="14604"/>
                    </a:cubicBezTo>
                    <a:cubicBezTo>
                      <a:pt x="18486" y="15705"/>
                      <a:pt x="18124" y="16749"/>
                      <a:pt x="17500" y="17468"/>
                    </a:cubicBezTo>
                    <a:cubicBezTo>
                      <a:pt x="16552" y="18561"/>
                      <a:pt x="15183" y="18701"/>
                      <a:pt x="14122" y="17815"/>
                    </a:cubicBezTo>
                    <a:cubicBezTo>
                      <a:pt x="13778" y="19337"/>
                      <a:pt x="12859" y="20501"/>
                      <a:pt x="11707" y="20871"/>
                    </a:cubicBezTo>
                    <a:cubicBezTo>
                      <a:pt x="10350" y="21308"/>
                      <a:pt x="8934" y="20564"/>
                      <a:pt x="8158" y="19006"/>
                    </a:cubicBezTo>
                    <a:cubicBezTo>
                      <a:pt x="6326" y="20485"/>
                      <a:pt x="3948" y="19653"/>
                      <a:pt x="2885" y="17163"/>
                    </a:cubicBezTo>
                    <a:cubicBezTo>
                      <a:pt x="1841" y="17327"/>
                      <a:pt x="860" y="16459"/>
                      <a:pt x="566" y="15112"/>
                    </a:cubicBezTo>
                    <a:cubicBezTo>
                      <a:pt x="354" y="14137"/>
                      <a:pt x="542" y="13085"/>
                      <a:pt x="1062" y="12344"/>
                    </a:cubicBezTo>
                    <a:cubicBezTo>
                      <a:pt x="324" y="11762"/>
                      <a:pt x="-87" y="10646"/>
                      <a:pt x="16" y="9503"/>
                    </a:cubicBezTo>
                    <a:cubicBezTo>
                      <a:pt x="136" y="8165"/>
                      <a:pt x="929" y="7117"/>
                      <a:pt x="1926" y="6979"/>
                    </a:cubicBezTo>
                    <a:cubicBezTo>
                      <a:pt x="1932" y="6956"/>
                      <a:pt x="1939" y="6934"/>
                      <a:pt x="1944" y="6912"/>
                    </a:cubicBezTo>
                    <a:close/>
                  </a:path>
                </a:pathLst>
              </a:custGeom>
              <a:solidFill>
                <a:srgbClr val="EBF1DE"/>
              </a:solidFill>
              <a:ln w="9525" cap="flat">
                <a:solidFill>
                  <a:srgbClr val="4F6228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99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78" name="Shape"/>
              <p:cNvSpPr/>
              <p:nvPr/>
            </p:nvSpPr>
            <p:spPr>
              <a:xfrm>
                <a:off x="118657" y="33858"/>
                <a:ext cx="2141210" cy="565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1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13" y="12897"/>
                      <a:pt x="19202" y="14528"/>
                      <a:pt x="19192" y="16310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8"/>
                      <a:pt x="19748" y="2557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6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4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4F622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79" name="Make owners responsible"/>
              <p:cNvSpPr/>
              <p:nvPr/>
            </p:nvSpPr>
            <p:spPr>
              <a:xfrm>
                <a:off x="1976" y="66397"/>
                <a:ext cx="2333626" cy="5280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lnSpc>
                    <a:spcPts val="1700"/>
                  </a:lnSpc>
                  <a:defRPr sz="1700"/>
                </a:lvl1pPr>
              </a:lstStyle>
              <a:p>
                <a:pPr/>
                <a:r>
                  <a:t>Make owners responsible</a:t>
                </a:r>
              </a:p>
            </p:txBody>
          </p:sp>
        </p:grpSp>
        <p:sp>
          <p:nvSpPr>
            <p:cNvPr id="181" name="Double Arrow"/>
            <p:cNvSpPr/>
            <p:nvPr/>
          </p:nvSpPr>
          <p:spPr>
            <a:xfrm rot="2677839">
              <a:off x="1772146" y="646919"/>
              <a:ext cx="642938" cy="130176"/>
            </a:xfrm>
            <a:prstGeom prst="leftRightArrow">
              <a:avLst>
                <a:gd name="adj1" fmla="val 50000"/>
                <a:gd name="adj2" fmla="val 50008"/>
              </a:avLst>
            </a:prstGeom>
            <a:solidFill>
              <a:srgbClr val="D9D9D9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92" name="Group"/>
          <p:cNvGrpSpPr/>
          <p:nvPr/>
        </p:nvGrpSpPr>
        <p:grpSpPr>
          <a:xfrm>
            <a:off x="393214" y="984370"/>
            <a:ext cx="6124459" cy="5040759"/>
            <a:chOff x="0" y="0"/>
            <a:chExt cx="6124458" cy="5040758"/>
          </a:xfrm>
        </p:grpSpPr>
        <p:grpSp>
          <p:nvGrpSpPr>
            <p:cNvPr id="186" name="Group"/>
            <p:cNvGrpSpPr/>
            <p:nvPr/>
          </p:nvGrpSpPr>
          <p:grpSpPr>
            <a:xfrm>
              <a:off x="3997599" y="-1"/>
              <a:ext cx="2126860" cy="1010104"/>
              <a:chOff x="0" y="0"/>
              <a:chExt cx="2126858" cy="1010102"/>
            </a:xfrm>
          </p:grpSpPr>
          <p:sp>
            <p:nvSpPr>
              <p:cNvPr id="183" name="Shape"/>
              <p:cNvSpPr/>
              <p:nvPr/>
            </p:nvSpPr>
            <p:spPr>
              <a:xfrm>
                <a:off x="0" y="0"/>
                <a:ext cx="2126859" cy="1010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95" fill="norm" stroke="1" extrusionOk="0">
                    <a:moveTo>
                      <a:pt x="1944" y="6912"/>
                    </a:moveTo>
                    <a:cubicBezTo>
                      <a:pt x="1811" y="5594"/>
                      <a:pt x="2123" y="4265"/>
                      <a:pt x="2795" y="3287"/>
                    </a:cubicBezTo>
                    <a:cubicBezTo>
                      <a:pt x="3858" y="1741"/>
                      <a:pt x="5582" y="1397"/>
                      <a:pt x="6935" y="2458"/>
                    </a:cubicBezTo>
                    <a:cubicBezTo>
                      <a:pt x="7762" y="373"/>
                      <a:pt x="9854" y="-58"/>
                      <a:pt x="11109" y="1599"/>
                    </a:cubicBezTo>
                    <a:cubicBezTo>
                      <a:pt x="11426" y="749"/>
                      <a:pt x="12034" y="162"/>
                      <a:pt x="12736" y="29"/>
                    </a:cubicBezTo>
                    <a:cubicBezTo>
                      <a:pt x="13508" y="-118"/>
                      <a:pt x="14280" y="306"/>
                      <a:pt x="14753" y="1137"/>
                    </a:cubicBezTo>
                    <a:cubicBezTo>
                      <a:pt x="15435" y="61"/>
                      <a:pt x="16565" y="-292"/>
                      <a:pt x="17534" y="267"/>
                    </a:cubicBezTo>
                    <a:cubicBezTo>
                      <a:pt x="18272" y="692"/>
                      <a:pt x="18801" y="1583"/>
                      <a:pt x="18944" y="2640"/>
                    </a:cubicBezTo>
                    <a:cubicBezTo>
                      <a:pt x="19797" y="2952"/>
                      <a:pt x="20477" y="3817"/>
                      <a:pt x="20753" y="4944"/>
                    </a:cubicBezTo>
                    <a:cubicBezTo>
                      <a:pt x="20954" y="5762"/>
                      <a:pt x="20926" y="6650"/>
                      <a:pt x="20672" y="7442"/>
                    </a:cubicBezTo>
                    <a:cubicBezTo>
                      <a:pt x="21295" y="8527"/>
                      <a:pt x="21513" y="9934"/>
                      <a:pt x="21264" y="11261"/>
                    </a:cubicBezTo>
                    <a:cubicBezTo>
                      <a:pt x="20933" y="13025"/>
                      <a:pt x="19838" y="14346"/>
                      <a:pt x="18492" y="14604"/>
                    </a:cubicBezTo>
                    <a:cubicBezTo>
                      <a:pt x="18486" y="15705"/>
                      <a:pt x="18124" y="16749"/>
                      <a:pt x="17500" y="17468"/>
                    </a:cubicBezTo>
                    <a:cubicBezTo>
                      <a:pt x="16552" y="18561"/>
                      <a:pt x="15183" y="18701"/>
                      <a:pt x="14122" y="17815"/>
                    </a:cubicBezTo>
                    <a:cubicBezTo>
                      <a:pt x="13778" y="19337"/>
                      <a:pt x="12859" y="20501"/>
                      <a:pt x="11707" y="20871"/>
                    </a:cubicBezTo>
                    <a:cubicBezTo>
                      <a:pt x="10350" y="21308"/>
                      <a:pt x="8934" y="20564"/>
                      <a:pt x="8158" y="19006"/>
                    </a:cubicBezTo>
                    <a:cubicBezTo>
                      <a:pt x="6326" y="20485"/>
                      <a:pt x="3948" y="19653"/>
                      <a:pt x="2885" y="17163"/>
                    </a:cubicBezTo>
                    <a:cubicBezTo>
                      <a:pt x="1841" y="17327"/>
                      <a:pt x="860" y="16459"/>
                      <a:pt x="566" y="15112"/>
                    </a:cubicBezTo>
                    <a:cubicBezTo>
                      <a:pt x="354" y="14137"/>
                      <a:pt x="542" y="13085"/>
                      <a:pt x="1062" y="12344"/>
                    </a:cubicBezTo>
                    <a:cubicBezTo>
                      <a:pt x="324" y="11762"/>
                      <a:pt x="-87" y="10646"/>
                      <a:pt x="16" y="9503"/>
                    </a:cubicBezTo>
                    <a:cubicBezTo>
                      <a:pt x="136" y="8165"/>
                      <a:pt x="929" y="7117"/>
                      <a:pt x="1926" y="6979"/>
                    </a:cubicBezTo>
                    <a:cubicBezTo>
                      <a:pt x="1932" y="6956"/>
                      <a:pt x="1939" y="6934"/>
                      <a:pt x="1944" y="6912"/>
                    </a:cubicBezTo>
                    <a:close/>
                  </a:path>
                </a:pathLst>
              </a:custGeom>
              <a:solidFill>
                <a:srgbClr val="DCE6F2"/>
              </a:solidFill>
              <a:ln w="9525" cap="flat">
                <a:solidFill>
                  <a:srgbClr val="25406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99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84" name="Shape"/>
              <p:cNvSpPr/>
              <p:nvPr/>
            </p:nvSpPr>
            <p:spPr>
              <a:xfrm>
                <a:off x="108002" y="51393"/>
                <a:ext cx="1948938" cy="858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1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13" y="12897"/>
                      <a:pt x="19202" y="14528"/>
                      <a:pt x="19192" y="16310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8"/>
                      <a:pt x="19748" y="2557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6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4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25406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85" name="How to build up analytics capabilities?"/>
              <p:cNvSpPr/>
              <p:nvPr/>
            </p:nvSpPr>
            <p:spPr>
              <a:xfrm>
                <a:off x="1799" y="129566"/>
                <a:ext cx="2124075" cy="7439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lnSpc>
                    <a:spcPts val="1700"/>
                  </a:lnSpc>
                  <a:defRPr sz="1700"/>
                </a:lvl1pPr>
              </a:lstStyle>
              <a:p>
                <a:pPr/>
                <a:r>
                  <a:t>How to build up analytics capabilities?</a:t>
                </a:r>
              </a:p>
            </p:txBody>
          </p:sp>
        </p:grpSp>
        <p:grpSp>
          <p:nvGrpSpPr>
            <p:cNvPr id="190" name="Group"/>
            <p:cNvGrpSpPr/>
            <p:nvPr/>
          </p:nvGrpSpPr>
          <p:grpSpPr>
            <a:xfrm>
              <a:off x="-1" y="4032244"/>
              <a:ext cx="2451135" cy="1008515"/>
              <a:chOff x="0" y="0"/>
              <a:chExt cx="2451133" cy="1008513"/>
            </a:xfrm>
          </p:grpSpPr>
          <p:sp>
            <p:nvSpPr>
              <p:cNvPr id="187" name="Shape"/>
              <p:cNvSpPr/>
              <p:nvPr/>
            </p:nvSpPr>
            <p:spPr>
              <a:xfrm>
                <a:off x="0" y="0"/>
                <a:ext cx="2451134" cy="1008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95" fill="norm" stroke="1" extrusionOk="0">
                    <a:moveTo>
                      <a:pt x="1944" y="6912"/>
                    </a:moveTo>
                    <a:cubicBezTo>
                      <a:pt x="1811" y="5594"/>
                      <a:pt x="2123" y="4265"/>
                      <a:pt x="2795" y="3287"/>
                    </a:cubicBezTo>
                    <a:cubicBezTo>
                      <a:pt x="3858" y="1741"/>
                      <a:pt x="5582" y="1397"/>
                      <a:pt x="6935" y="2458"/>
                    </a:cubicBezTo>
                    <a:cubicBezTo>
                      <a:pt x="7762" y="373"/>
                      <a:pt x="9854" y="-58"/>
                      <a:pt x="11109" y="1599"/>
                    </a:cubicBezTo>
                    <a:cubicBezTo>
                      <a:pt x="11426" y="749"/>
                      <a:pt x="12034" y="162"/>
                      <a:pt x="12736" y="29"/>
                    </a:cubicBezTo>
                    <a:cubicBezTo>
                      <a:pt x="13508" y="-118"/>
                      <a:pt x="14280" y="306"/>
                      <a:pt x="14753" y="1137"/>
                    </a:cubicBezTo>
                    <a:cubicBezTo>
                      <a:pt x="15435" y="61"/>
                      <a:pt x="16565" y="-292"/>
                      <a:pt x="17534" y="267"/>
                    </a:cubicBezTo>
                    <a:cubicBezTo>
                      <a:pt x="18272" y="692"/>
                      <a:pt x="18801" y="1583"/>
                      <a:pt x="18944" y="2640"/>
                    </a:cubicBezTo>
                    <a:cubicBezTo>
                      <a:pt x="19797" y="2952"/>
                      <a:pt x="20477" y="3817"/>
                      <a:pt x="20753" y="4944"/>
                    </a:cubicBezTo>
                    <a:cubicBezTo>
                      <a:pt x="20954" y="5762"/>
                      <a:pt x="20926" y="6650"/>
                      <a:pt x="20672" y="7442"/>
                    </a:cubicBezTo>
                    <a:cubicBezTo>
                      <a:pt x="21295" y="8527"/>
                      <a:pt x="21513" y="9934"/>
                      <a:pt x="21264" y="11261"/>
                    </a:cubicBezTo>
                    <a:cubicBezTo>
                      <a:pt x="20933" y="13025"/>
                      <a:pt x="19838" y="14346"/>
                      <a:pt x="18492" y="14604"/>
                    </a:cubicBezTo>
                    <a:cubicBezTo>
                      <a:pt x="18486" y="15705"/>
                      <a:pt x="18124" y="16749"/>
                      <a:pt x="17500" y="17468"/>
                    </a:cubicBezTo>
                    <a:cubicBezTo>
                      <a:pt x="16552" y="18561"/>
                      <a:pt x="15183" y="18701"/>
                      <a:pt x="14122" y="17815"/>
                    </a:cubicBezTo>
                    <a:cubicBezTo>
                      <a:pt x="13778" y="19337"/>
                      <a:pt x="12859" y="20501"/>
                      <a:pt x="11707" y="20871"/>
                    </a:cubicBezTo>
                    <a:cubicBezTo>
                      <a:pt x="10350" y="21308"/>
                      <a:pt x="8934" y="20564"/>
                      <a:pt x="8158" y="19006"/>
                    </a:cubicBezTo>
                    <a:cubicBezTo>
                      <a:pt x="6326" y="20485"/>
                      <a:pt x="3948" y="19653"/>
                      <a:pt x="2885" y="17163"/>
                    </a:cubicBezTo>
                    <a:cubicBezTo>
                      <a:pt x="1841" y="17327"/>
                      <a:pt x="860" y="16459"/>
                      <a:pt x="566" y="15112"/>
                    </a:cubicBezTo>
                    <a:cubicBezTo>
                      <a:pt x="354" y="14137"/>
                      <a:pt x="542" y="13085"/>
                      <a:pt x="1062" y="12344"/>
                    </a:cubicBezTo>
                    <a:cubicBezTo>
                      <a:pt x="324" y="11762"/>
                      <a:pt x="-87" y="10646"/>
                      <a:pt x="16" y="9503"/>
                    </a:cubicBezTo>
                    <a:cubicBezTo>
                      <a:pt x="136" y="8165"/>
                      <a:pt x="929" y="7117"/>
                      <a:pt x="1926" y="6979"/>
                    </a:cubicBezTo>
                    <a:cubicBezTo>
                      <a:pt x="1932" y="6956"/>
                      <a:pt x="1939" y="6934"/>
                      <a:pt x="1944" y="6912"/>
                    </a:cubicBezTo>
                    <a:close/>
                  </a:path>
                </a:pathLst>
              </a:custGeom>
              <a:solidFill>
                <a:srgbClr val="DCE6F2"/>
              </a:solidFill>
              <a:ln w="9525" cap="flat">
                <a:solidFill>
                  <a:srgbClr val="25406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99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88" name="Shape"/>
              <p:cNvSpPr/>
              <p:nvPr/>
            </p:nvSpPr>
            <p:spPr>
              <a:xfrm>
                <a:off x="124469" y="51313"/>
                <a:ext cx="2246085" cy="857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1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13" y="12897"/>
                      <a:pt x="19202" y="14528"/>
                      <a:pt x="19192" y="16310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8"/>
                      <a:pt x="19748" y="2557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6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4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25406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89" name="Mentor, coach and provide apprenticeship"/>
              <p:cNvSpPr/>
              <p:nvPr/>
            </p:nvSpPr>
            <p:spPr>
              <a:xfrm>
                <a:off x="2073" y="236728"/>
                <a:ext cx="2447926" cy="5280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lnSpc>
                    <a:spcPts val="1700"/>
                  </a:lnSpc>
                  <a:defRPr sz="1700"/>
                </a:lvl1pPr>
              </a:lstStyle>
              <a:p>
                <a:pPr/>
                <a:r>
                  <a:t>Mentor, coach and provide apprenticeship</a:t>
                </a:r>
              </a:p>
            </p:txBody>
          </p:sp>
        </p:grpSp>
        <p:sp>
          <p:nvSpPr>
            <p:cNvPr id="191" name="Double Arrow"/>
            <p:cNvSpPr/>
            <p:nvPr/>
          </p:nvSpPr>
          <p:spPr>
            <a:xfrm flipH="1" rot="19062605">
              <a:off x="554523" y="2427167"/>
              <a:ext cx="4916488" cy="149225"/>
            </a:xfrm>
            <a:prstGeom prst="leftRightArrow">
              <a:avLst>
                <a:gd name="adj1" fmla="val 50000"/>
                <a:gd name="adj2" fmla="val 50030"/>
              </a:avLst>
            </a:prstGeom>
            <a:solidFill>
              <a:srgbClr val="D9D9D9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07" name="Group"/>
          <p:cNvGrpSpPr/>
          <p:nvPr/>
        </p:nvGrpSpPr>
        <p:grpSpPr>
          <a:xfrm>
            <a:off x="4640814" y="1576352"/>
            <a:ext cx="4325101" cy="4642423"/>
            <a:chOff x="0" y="0"/>
            <a:chExt cx="4325100" cy="4642422"/>
          </a:xfrm>
        </p:grpSpPr>
        <p:grpSp>
          <p:nvGrpSpPr>
            <p:cNvPr id="196" name="Group"/>
            <p:cNvGrpSpPr/>
            <p:nvPr/>
          </p:nvGrpSpPr>
          <p:grpSpPr>
            <a:xfrm>
              <a:off x="0" y="2863943"/>
              <a:ext cx="3101272" cy="991044"/>
              <a:chOff x="0" y="0"/>
              <a:chExt cx="3101271" cy="991043"/>
            </a:xfrm>
          </p:grpSpPr>
          <p:sp>
            <p:nvSpPr>
              <p:cNvPr id="193" name="Shape"/>
              <p:cNvSpPr/>
              <p:nvPr/>
            </p:nvSpPr>
            <p:spPr>
              <a:xfrm>
                <a:off x="0" y="0"/>
                <a:ext cx="3101272" cy="991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95" fill="norm" stroke="1" extrusionOk="0">
                    <a:moveTo>
                      <a:pt x="1944" y="6912"/>
                    </a:moveTo>
                    <a:cubicBezTo>
                      <a:pt x="1811" y="5594"/>
                      <a:pt x="2123" y="4265"/>
                      <a:pt x="2795" y="3287"/>
                    </a:cubicBezTo>
                    <a:cubicBezTo>
                      <a:pt x="3858" y="1741"/>
                      <a:pt x="5582" y="1397"/>
                      <a:pt x="6935" y="2458"/>
                    </a:cubicBezTo>
                    <a:cubicBezTo>
                      <a:pt x="7762" y="373"/>
                      <a:pt x="9854" y="-58"/>
                      <a:pt x="11109" y="1599"/>
                    </a:cubicBezTo>
                    <a:cubicBezTo>
                      <a:pt x="11426" y="749"/>
                      <a:pt x="12034" y="162"/>
                      <a:pt x="12736" y="29"/>
                    </a:cubicBezTo>
                    <a:cubicBezTo>
                      <a:pt x="13508" y="-118"/>
                      <a:pt x="14280" y="306"/>
                      <a:pt x="14753" y="1137"/>
                    </a:cubicBezTo>
                    <a:cubicBezTo>
                      <a:pt x="15435" y="61"/>
                      <a:pt x="16565" y="-292"/>
                      <a:pt x="17534" y="267"/>
                    </a:cubicBezTo>
                    <a:cubicBezTo>
                      <a:pt x="18272" y="692"/>
                      <a:pt x="18801" y="1583"/>
                      <a:pt x="18944" y="2640"/>
                    </a:cubicBezTo>
                    <a:cubicBezTo>
                      <a:pt x="19797" y="2952"/>
                      <a:pt x="20477" y="3817"/>
                      <a:pt x="20753" y="4944"/>
                    </a:cubicBezTo>
                    <a:cubicBezTo>
                      <a:pt x="20954" y="5762"/>
                      <a:pt x="20926" y="6650"/>
                      <a:pt x="20672" y="7442"/>
                    </a:cubicBezTo>
                    <a:cubicBezTo>
                      <a:pt x="21295" y="8527"/>
                      <a:pt x="21513" y="9934"/>
                      <a:pt x="21264" y="11261"/>
                    </a:cubicBezTo>
                    <a:cubicBezTo>
                      <a:pt x="20933" y="13025"/>
                      <a:pt x="19838" y="14346"/>
                      <a:pt x="18492" y="14604"/>
                    </a:cubicBezTo>
                    <a:cubicBezTo>
                      <a:pt x="18486" y="15705"/>
                      <a:pt x="18124" y="16749"/>
                      <a:pt x="17500" y="17468"/>
                    </a:cubicBezTo>
                    <a:cubicBezTo>
                      <a:pt x="16552" y="18561"/>
                      <a:pt x="15183" y="18701"/>
                      <a:pt x="14122" y="17815"/>
                    </a:cubicBezTo>
                    <a:cubicBezTo>
                      <a:pt x="13778" y="19337"/>
                      <a:pt x="12859" y="20501"/>
                      <a:pt x="11707" y="20871"/>
                    </a:cubicBezTo>
                    <a:cubicBezTo>
                      <a:pt x="10350" y="21308"/>
                      <a:pt x="8934" y="20564"/>
                      <a:pt x="8158" y="19006"/>
                    </a:cubicBezTo>
                    <a:cubicBezTo>
                      <a:pt x="6326" y="20485"/>
                      <a:pt x="3948" y="19653"/>
                      <a:pt x="2885" y="17163"/>
                    </a:cubicBezTo>
                    <a:cubicBezTo>
                      <a:pt x="1841" y="17327"/>
                      <a:pt x="860" y="16459"/>
                      <a:pt x="566" y="15112"/>
                    </a:cubicBezTo>
                    <a:cubicBezTo>
                      <a:pt x="354" y="14137"/>
                      <a:pt x="542" y="13085"/>
                      <a:pt x="1062" y="12344"/>
                    </a:cubicBezTo>
                    <a:cubicBezTo>
                      <a:pt x="324" y="11762"/>
                      <a:pt x="-87" y="10646"/>
                      <a:pt x="16" y="9503"/>
                    </a:cubicBezTo>
                    <a:cubicBezTo>
                      <a:pt x="136" y="8165"/>
                      <a:pt x="929" y="7117"/>
                      <a:pt x="1926" y="6979"/>
                    </a:cubicBezTo>
                    <a:cubicBezTo>
                      <a:pt x="1932" y="6956"/>
                      <a:pt x="1939" y="6934"/>
                      <a:pt x="1944" y="6912"/>
                    </a:cubicBezTo>
                    <a:close/>
                  </a:path>
                </a:pathLst>
              </a:custGeom>
              <a:solidFill>
                <a:srgbClr val="E6E0EC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99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94" name="Shape"/>
              <p:cNvSpPr/>
              <p:nvPr/>
            </p:nvSpPr>
            <p:spPr>
              <a:xfrm>
                <a:off x="157483" y="50424"/>
                <a:ext cx="2841837" cy="84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1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13" y="12897"/>
                      <a:pt x="19202" y="14528"/>
                      <a:pt x="19192" y="16310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8"/>
                      <a:pt x="19748" y="2557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6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4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40315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95" name="Demonstrate usefulness via low-hanging fruits"/>
              <p:cNvSpPr/>
              <p:nvPr/>
            </p:nvSpPr>
            <p:spPr>
              <a:xfrm>
                <a:off x="2623" y="228053"/>
                <a:ext cx="3097213" cy="5280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lnSpc>
                    <a:spcPts val="1700"/>
                  </a:lnSpc>
                  <a:defRPr sz="1700"/>
                </a:lvl1pPr>
              </a:lstStyle>
              <a:p>
                <a:pPr/>
                <a:r>
                  <a:t>Demonstrate usefulness via low-hanging fruits</a:t>
                </a:r>
              </a:p>
            </p:txBody>
          </p:sp>
        </p:grpSp>
        <p:grpSp>
          <p:nvGrpSpPr>
            <p:cNvPr id="200" name="Group"/>
            <p:cNvGrpSpPr/>
            <p:nvPr/>
          </p:nvGrpSpPr>
          <p:grpSpPr>
            <a:xfrm>
              <a:off x="1513131" y="-1"/>
              <a:ext cx="2811970" cy="962457"/>
              <a:chOff x="0" y="0"/>
              <a:chExt cx="2811968" cy="962455"/>
            </a:xfrm>
          </p:grpSpPr>
          <p:sp>
            <p:nvSpPr>
              <p:cNvPr id="197" name="Shape"/>
              <p:cNvSpPr/>
              <p:nvPr/>
            </p:nvSpPr>
            <p:spPr>
              <a:xfrm>
                <a:off x="0" y="0"/>
                <a:ext cx="2811969" cy="96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95" fill="norm" stroke="1" extrusionOk="0">
                    <a:moveTo>
                      <a:pt x="1944" y="6912"/>
                    </a:moveTo>
                    <a:cubicBezTo>
                      <a:pt x="1811" y="5594"/>
                      <a:pt x="2123" y="4265"/>
                      <a:pt x="2795" y="3287"/>
                    </a:cubicBezTo>
                    <a:cubicBezTo>
                      <a:pt x="3858" y="1741"/>
                      <a:pt x="5582" y="1397"/>
                      <a:pt x="6935" y="2458"/>
                    </a:cubicBezTo>
                    <a:cubicBezTo>
                      <a:pt x="7762" y="373"/>
                      <a:pt x="9854" y="-58"/>
                      <a:pt x="11109" y="1599"/>
                    </a:cubicBezTo>
                    <a:cubicBezTo>
                      <a:pt x="11426" y="749"/>
                      <a:pt x="12034" y="162"/>
                      <a:pt x="12736" y="29"/>
                    </a:cubicBezTo>
                    <a:cubicBezTo>
                      <a:pt x="13508" y="-118"/>
                      <a:pt x="14280" y="306"/>
                      <a:pt x="14753" y="1137"/>
                    </a:cubicBezTo>
                    <a:cubicBezTo>
                      <a:pt x="15435" y="61"/>
                      <a:pt x="16565" y="-292"/>
                      <a:pt x="17534" y="267"/>
                    </a:cubicBezTo>
                    <a:cubicBezTo>
                      <a:pt x="18272" y="692"/>
                      <a:pt x="18801" y="1583"/>
                      <a:pt x="18944" y="2640"/>
                    </a:cubicBezTo>
                    <a:cubicBezTo>
                      <a:pt x="19797" y="2952"/>
                      <a:pt x="20477" y="3817"/>
                      <a:pt x="20753" y="4944"/>
                    </a:cubicBezTo>
                    <a:cubicBezTo>
                      <a:pt x="20954" y="5762"/>
                      <a:pt x="20926" y="6650"/>
                      <a:pt x="20672" y="7442"/>
                    </a:cubicBezTo>
                    <a:cubicBezTo>
                      <a:pt x="21295" y="8527"/>
                      <a:pt x="21513" y="9934"/>
                      <a:pt x="21264" y="11261"/>
                    </a:cubicBezTo>
                    <a:cubicBezTo>
                      <a:pt x="20933" y="13025"/>
                      <a:pt x="19838" y="14346"/>
                      <a:pt x="18492" y="14604"/>
                    </a:cubicBezTo>
                    <a:cubicBezTo>
                      <a:pt x="18486" y="15705"/>
                      <a:pt x="18124" y="16749"/>
                      <a:pt x="17500" y="17468"/>
                    </a:cubicBezTo>
                    <a:cubicBezTo>
                      <a:pt x="16552" y="18561"/>
                      <a:pt x="15183" y="18701"/>
                      <a:pt x="14122" y="17815"/>
                    </a:cubicBezTo>
                    <a:cubicBezTo>
                      <a:pt x="13778" y="19337"/>
                      <a:pt x="12859" y="20501"/>
                      <a:pt x="11707" y="20871"/>
                    </a:cubicBezTo>
                    <a:cubicBezTo>
                      <a:pt x="10350" y="21308"/>
                      <a:pt x="8934" y="20564"/>
                      <a:pt x="8158" y="19006"/>
                    </a:cubicBezTo>
                    <a:cubicBezTo>
                      <a:pt x="6326" y="20485"/>
                      <a:pt x="3948" y="19653"/>
                      <a:pt x="2885" y="17163"/>
                    </a:cubicBezTo>
                    <a:cubicBezTo>
                      <a:pt x="1841" y="17327"/>
                      <a:pt x="860" y="16459"/>
                      <a:pt x="566" y="15112"/>
                    </a:cubicBezTo>
                    <a:cubicBezTo>
                      <a:pt x="354" y="14137"/>
                      <a:pt x="542" y="13085"/>
                      <a:pt x="1062" y="12344"/>
                    </a:cubicBezTo>
                    <a:cubicBezTo>
                      <a:pt x="324" y="11762"/>
                      <a:pt x="-87" y="10646"/>
                      <a:pt x="16" y="9503"/>
                    </a:cubicBezTo>
                    <a:cubicBezTo>
                      <a:pt x="136" y="8165"/>
                      <a:pt x="929" y="7117"/>
                      <a:pt x="1926" y="6979"/>
                    </a:cubicBezTo>
                    <a:cubicBezTo>
                      <a:pt x="1932" y="6956"/>
                      <a:pt x="1939" y="6934"/>
                      <a:pt x="1944" y="6912"/>
                    </a:cubicBezTo>
                    <a:close/>
                  </a:path>
                </a:pathLst>
              </a:custGeom>
              <a:solidFill>
                <a:srgbClr val="E6E0EC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99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98" name="Shape"/>
              <p:cNvSpPr/>
              <p:nvPr/>
            </p:nvSpPr>
            <p:spPr>
              <a:xfrm>
                <a:off x="142792" y="48969"/>
                <a:ext cx="2576736" cy="81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1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13" y="12897"/>
                      <a:pt x="19202" y="14528"/>
                      <a:pt x="19192" y="16310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8"/>
                      <a:pt x="19748" y="2557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6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4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40315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199" name="Why should decision makers use analytics?"/>
              <p:cNvSpPr/>
              <p:nvPr/>
            </p:nvSpPr>
            <p:spPr>
              <a:xfrm>
                <a:off x="2378" y="213859"/>
                <a:ext cx="2808289" cy="5280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lnSpc>
                    <a:spcPts val="1700"/>
                  </a:lnSpc>
                  <a:defRPr sz="1700"/>
                </a:lvl1pPr>
              </a:lstStyle>
              <a:p>
                <a:pPr/>
                <a:r>
                  <a:t>Why should decision makers use analytics?</a:t>
                </a:r>
              </a:p>
            </p:txBody>
          </p:sp>
        </p:grpSp>
        <p:grpSp>
          <p:nvGrpSpPr>
            <p:cNvPr id="204" name="Group"/>
            <p:cNvGrpSpPr/>
            <p:nvPr/>
          </p:nvGrpSpPr>
          <p:grpSpPr>
            <a:xfrm>
              <a:off x="658544" y="3641849"/>
              <a:ext cx="3417599" cy="1000574"/>
              <a:chOff x="0" y="0"/>
              <a:chExt cx="3417598" cy="1000572"/>
            </a:xfrm>
          </p:grpSpPr>
          <p:sp>
            <p:nvSpPr>
              <p:cNvPr id="201" name="Shape"/>
              <p:cNvSpPr/>
              <p:nvPr/>
            </p:nvSpPr>
            <p:spPr>
              <a:xfrm>
                <a:off x="0" y="0"/>
                <a:ext cx="3417599" cy="10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95" fill="norm" stroke="1" extrusionOk="0">
                    <a:moveTo>
                      <a:pt x="1944" y="6912"/>
                    </a:moveTo>
                    <a:cubicBezTo>
                      <a:pt x="1811" y="5594"/>
                      <a:pt x="2123" y="4265"/>
                      <a:pt x="2795" y="3287"/>
                    </a:cubicBezTo>
                    <a:cubicBezTo>
                      <a:pt x="3858" y="1741"/>
                      <a:pt x="5582" y="1397"/>
                      <a:pt x="6935" y="2458"/>
                    </a:cubicBezTo>
                    <a:cubicBezTo>
                      <a:pt x="7762" y="373"/>
                      <a:pt x="9854" y="-58"/>
                      <a:pt x="11109" y="1599"/>
                    </a:cubicBezTo>
                    <a:cubicBezTo>
                      <a:pt x="11426" y="749"/>
                      <a:pt x="12034" y="162"/>
                      <a:pt x="12736" y="29"/>
                    </a:cubicBezTo>
                    <a:cubicBezTo>
                      <a:pt x="13508" y="-118"/>
                      <a:pt x="14280" y="306"/>
                      <a:pt x="14753" y="1137"/>
                    </a:cubicBezTo>
                    <a:cubicBezTo>
                      <a:pt x="15435" y="61"/>
                      <a:pt x="16565" y="-292"/>
                      <a:pt x="17534" y="267"/>
                    </a:cubicBezTo>
                    <a:cubicBezTo>
                      <a:pt x="18272" y="692"/>
                      <a:pt x="18801" y="1583"/>
                      <a:pt x="18944" y="2640"/>
                    </a:cubicBezTo>
                    <a:cubicBezTo>
                      <a:pt x="19797" y="2952"/>
                      <a:pt x="20477" y="3817"/>
                      <a:pt x="20753" y="4944"/>
                    </a:cubicBezTo>
                    <a:cubicBezTo>
                      <a:pt x="20954" y="5762"/>
                      <a:pt x="20926" y="6650"/>
                      <a:pt x="20672" y="7442"/>
                    </a:cubicBezTo>
                    <a:cubicBezTo>
                      <a:pt x="21295" y="8527"/>
                      <a:pt x="21513" y="9934"/>
                      <a:pt x="21264" y="11261"/>
                    </a:cubicBezTo>
                    <a:cubicBezTo>
                      <a:pt x="20933" y="13025"/>
                      <a:pt x="19838" y="14346"/>
                      <a:pt x="18492" y="14604"/>
                    </a:cubicBezTo>
                    <a:cubicBezTo>
                      <a:pt x="18486" y="15705"/>
                      <a:pt x="18124" y="16749"/>
                      <a:pt x="17500" y="17468"/>
                    </a:cubicBezTo>
                    <a:cubicBezTo>
                      <a:pt x="16552" y="18561"/>
                      <a:pt x="15183" y="18701"/>
                      <a:pt x="14122" y="17815"/>
                    </a:cubicBezTo>
                    <a:cubicBezTo>
                      <a:pt x="13778" y="19337"/>
                      <a:pt x="12859" y="20501"/>
                      <a:pt x="11707" y="20871"/>
                    </a:cubicBezTo>
                    <a:cubicBezTo>
                      <a:pt x="10350" y="21308"/>
                      <a:pt x="8934" y="20564"/>
                      <a:pt x="8158" y="19006"/>
                    </a:cubicBezTo>
                    <a:cubicBezTo>
                      <a:pt x="6326" y="20485"/>
                      <a:pt x="3948" y="19653"/>
                      <a:pt x="2885" y="17163"/>
                    </a:cubicBezTo>
                    <a:cubicBezTo>
                      <a:pt x="1841" y="17327"/>
                      <a:pt x="860" y="16459"/>
                      <a:pt x="566" y="15112"/>
                    </a:cubicBezTo>
                    <a:cubicBezTo>
                      <a:pt x="354" y="14137"/>
                      <a:pt x="542" y="13085"/>
                      <a:pt x="1062" y="12344"/>
                    </a:cubicBezTo>
                    <a:cubicBezTo>
                      <a:pt x="324" y="11762"/>
                      <a:pt x="-87" y="10646"/>
                      <a:pt x="16" y="9503"/>
                    </a:cubicBezTo>
                    <a:cubicBezTo>
                      <a:pt x="136" y="8165"/>
                      <a:pt x="929" y="7117"/>
                      <a:pt x="1926" y="6979"/>
                    </a:cubicBezTo>
                    <a:cubicBezTo>
                      <a:pt x="1932" y="6956"/>
                      <a:pt x="1939" y="6934"/>
                      <a:pt x="1944" y="6912"/>
                    </a:cubicBezTo>
                    <a:close/>
                  </a:path>
                </a:pathLst>
              </a:custGeom>
              <a:solidFill>
                <a:srgbClr val="E6E0EC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99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202" name="Shape"/>
              <p:cNvSpPr/>
              <p:nvPr/>
            </p:nvSpPr>
            <p:spPr>
              <a:xfrm>
                <a:off x="173547" y="50909"/>
                <a:ext cx="3131700" cy="850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1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13" y="12897"/>
                      <a:pt x="19202" y="14528"/>
                      <a:pt x="19192" y="16310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8"/>
                      <a:pt x="19748" y="2557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6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4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40315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700"/>
                  </a:lnSpc>
                  <a:defRPr sz="1700"/>
                </a:pPr>
              </a:p>
            </p:txBody>
          </p:sp>
          <p:sp>
            <p:nvSpPr>
              <p:cNvPr id="203" name="Develop strategies (KPIs) &amp; frameworks; implement projects"/>
              <p:cNvSpPr/>
              <p:nvPr/>
            </p:nvSpPr>
            <p:spPr>
              <a:xfrm>
                <a:off x="2890" y="232785"/>
                <a:ext cx="3413126" cy="5280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lnSpc>
                    <a:spcPts val="1700"/>
                  </a:lnSpc>
                  <a:defRPr sz="1700"/>
                </a:lvl1pPr>
              </a:lstStyle>
              <a:p>
                <a:pPr/>
                <a:r>
                  <a:t>Develop strategies (KPIs) &amp; frameworks; implement projects</a:t>
                </a:r>
              </a:p>
            </p:txBody>
          </p:sp>
        </p:grpSp>
        <p:sp>
          <p:nvSpPr>
            <p:cNvPr id="205" name="Shape"/>
            <p:cNvSpPr/>
            <p:nvPr/>
          </p:nvSpPr>
          <p:spPr>
            <a:xfrm rot="3466693">
              <a:off x="2818847" y="2424147"/>
              <a:ext cx="152401" cy="112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135"/>
                  </a:moveTo>
                  <a:lnTo>
                    <a:pt x="5400" y="20135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20135"/>
                  </a:lnTo>
                  <a:lnTo>
                    <a:pt x="21600" y="20135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D9D9D9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Double Arrow"/>
            <p:cNvSpPr/>
            <p:nvPr/>
          </p:nvSpPr>
          <p:spPr>
            <a:xfrm rot="6015348">
              <a:off x="1811579" y="2080453"/>
              <a:ext cx="3297238" cy="146052"/>
            </a:xfrm>
            <a:prstGeom prst="leftRightArrow">
              <a:avLst>
                <a:gd name="adj1" fmla="val 50000"/>
                <a:gd name="adj2" fmla="val 49960"/>
              </a:avLst>
            </a:prstGeom>
            <a:solidFill>
              <a:srgbClr val="D9D9D9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hank you  Q &amp; A"/>
          <p:cNvSpPr/>
          <p:nvPr>
            <p:ph type="title" idx="4294967295"/>
          </p:nvPr>
        </p:nvSpPr>
        <p:spPr>
          <a:xfrm>
            <a:off x="914400" y="2514600"/>
            <a:ext cx="7315200" cy="2057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 b="1" sz="35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pPr>
            <a:r>
              <a:t>Thank you</a:t>
            </a:r>
            <a:br/>
            <a:br/>
            <a:r>
              <a:t>Q &amp; 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3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3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3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3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3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3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