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9666" autoAdjust="0"/>
  </p:normalViewPr>
  <p:slideViewPr>
    <p:cSldViewPr>
      <p:cViewPr>
        <p:scale>
          <a:sx n="80" d="100"/>
          <a:sy n="80" d="100"/>
        </p:scale>
        <p:origin x="1728" y="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2064" y="84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9282" cy="35195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D869F358-E8F6-451C-A686-B57D16CD70BC}" type="datetimeFigureOut">
              <a:rPr lang="en-CA" smtClean="0"/>
              <a:t>2017-05-20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9282" cy="35195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37BA8EB-90C1-4B10-A3F0-822915290F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630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0520"/>
          </a:xfrm>
          <a:prstGeom prst="rect">
            <a:avLst/>
          </a:prstGeom>
        </p:spPr>
        <p:txBody>
          <a:bodyPr vert="horz" lIns="93153" tIns="46577" rIns="93153" bIns="4657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0520"/>
          </a:xfrm>
          <a:prstGeom prst="rect">
            <a:avLst/>
          </a:prstGeom>
        </p:spPr>
        <p:txBody>
          <a:bodyPr vert="horz" lIns="93153" tIns="46577" rIns="93153" bIns="46577" rtlCol="0"/>
          <a:lstStyle>
            <a:lvl1pPr algn="r">
              <a:defRPr sz="1200"/>
            </a:lvl1pPr>
          </a:lstStyle>
          <a:p>
            <a:fld id="{B0B8B71B-5A99-429A-B8B6-E3CC0E056F07}" type="datetimeFigureOut">
              <a:rPr lang="en-CA" smtClean="0"/>
              <a:t>2017-05-20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3" tIns="46577" rIns="93153" bIns="4657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53" tIns="46577" rIns="93153" bIns="465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53" tIns="46577" rIns="93153" bIns="4657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53" tIns="46577" rIns="93153" bIns="46577" rtlCol="0" anchor="b"/>
          <a:lstStyle>
            <a:lvl1pPr algn="r">
              <a:defRPr sz="1200"/>
            </a:lvl1pPr>
          </a:lstStyle>
          <a:p>
            <a:fld id="{D5D6482E-DDF9-427D-A13F-B6DA6B83CA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34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Hello everyone, thank you for being there so early on a Sunday morning. I’m François Bouchet, I’m an associate professor at Sorbonne University in Paris and today with you I’ll try to address this exciting question: what can AI bring to Education?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6482E-DDF9-427D-A13F-B6DA6B83CA1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39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Typically</a:t>
            </a:r>
            <a:r>
              <a:rPr lang="fr-FR" dirty="0"/>
              <a:t>, in </a:t>
            </a:r>
            <a:r>
              <a:rPr lang="fr-FR" dirty="0" err="1"/>
              <a:t>such</a:t>
            </a:r>
            <a:r>
              <a:rPr lang="fr-FR" dirty="0"/>
              <a:t> a </a:t>
            </a:r>
            <a:r>
              <a:rPr lang="fr-FR" dirty="0" err="1"/>
              <a:t>presentation</a:t>
            </a:r>
            <a:r>
              <a:rPr lang="fr-FR" dirty="0"/>
              <a:t>, I </a:t>
            </a:r>
            <a:r>
              <a:rPr lang="fr-FR" dirty="0" err="1"/>
              <a:t>could</a:t>
            </a:r>
            <a:r>
              <a:rPr lang="fr-FR" dirty="0"/>
              <a:t> start by </a:t>
            </a:r>
            <a:r>
              <a:rPr lang="fr-FR" dirty="0" err="1"/>
              <a:t>saying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the gap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huge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… and </a:t>
            </a:r>
            <a:r>
              <a:rPr lang="fr-FR" dirty="0" err="1"/>
              <a:t>this</a:t>
            </a:r>
            <a:r>
              <a:rPr lang="fr-FR" dirty="0"/>
              <a:t>… A bit more </a:t>
            </a:r>
            <a:r>
              <a:rPr lang="fr-FR" dirty="0" err="1"/>
              <a:t>colorful</a:t>
            </a:r>
            <a:r>
              <a:rPr lang="fr-FR" dirty="0"/>
              <a:t>, the </a:t>
            </a:r>
            <a:r>
              <a:rPr lang="fr-FR" dirty="0" err="1"/>
              <a:t>teacher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little</a:t>
            </a:r>
            <a:r>
              <a:rPr lang="fr-FR" dirty="0"/>
              <a:t> more </a:t>
            </a:r>
            <a:r>
              <a:rPr lang="fr-FR" dirty="0" err="1"/>
              <a:t>cheerful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bit of </a:t>
            </a:r>
            <a:r>
              <a:rPr lang="fr-FR" dirty="0" err="1"/>
              <a:t>technology</a:t>
            </a:r>
            <a:r>
              <a:rPr lang="fr-FR" dirty="0"/>
              <a:t>, but </a:t>
            </a:r>
            <a:r>
              <a:rPr lang="fr-FR" dirty="0" err="1"/>
              <a:t>even</a:t>
            </a:r>
            <a:r>
              <a:rPr lang="fr-FR" dirty="0"/>
              <a:t> the </a:t>
            </a:r>
            <a:r>
              <a:rPr lang="fr-FR" dirty="0" err="1"/>
              <a:t>flower</a:t>
            </a:r>
            <a:r>
              <a:rPr lang="fr-FR" dirty="0"/>
              <a:t> pot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!</a:t>
            </a:r>
          </a:p>
          <a:p>
            <a:endParaRPr lang="fr-FR" dirty="0"/>
          </a:p>
          <a:p>
            <a:r>
              <a:rPr lang="fr-FR" dirty="0"/>
              <a:t>So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I’d</a:t>
            </a:r>
            <a:r>
              <a:rPr lang="fr-FR" dirty="0"/>
              <a:t> tell </a:t>
            </a:r>
            <a:r>
              <a:rPr lang="fr-FR" dirty="0" err="1"/>
              <a:t>you</a:t>
            </a:r>
            <a:r>
              <a:rPr lang="fr-FR" dirty="0"/>
              <a:t>, and </a:t>
            </a:r>
            <a:r>
              <a:rPr lang="fr-FR" dirty="0" err="1"/>
              <a:t>maybe</a:t>
            </a:r>
            <a:r>
              <a:rPr lang="fr-FR" dirty="0"/>
              <a:t> </a:t>
            </a:r>
            <a:r>
              <a:rPr lang="fr-FR" dirty="0" err="1"/>
              <a:t>that’s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you’re</a:t>
            </a:r>
            <a:r>
              <a:rPr lang="fr-FR" dirty="0"/>
              <a:t> </a:t>
            </a:r>
            <a:r>
              <a:rPr lang="fr-FR" dirty="0" err="1"/>
              <a:t>expecting</a:t>
            </a:r>
            <a:r>
              <a:rPr lang="fr-FR" dirty="0"/>
              <a:t> to </a:t>
            </a:r>
            <a:r>
              <a:rPr lang="fr-FR" dirty="0" err="1"/>
              <a:t>hear</a:t>
            </a:r>
            <a:r>
              <a:rPr lang="fr-FR" dirty="0"/>
              <a:t>, </a:t>
            </a:r>
            <a:r>
              <a:rPr lang="fr-FR" dirty="0" err="1"/>
              <a:t>why</a:t>
            </a:r>
            <a:r>
              <a:rPr lang="fr-FR" dirty="0"/>
              <a:t> not more of </a:t>
            </a:r>
            <a:r>
              <a:rPr lang="fr-FR" dirty="0" err="1"/>
              <a:t>this</a:t>
            </a:r>
            <a:r>
              <a:rPr lang="fr-FR" dirty="0"/>
              <a:t>… </a:t>
            </a:r>
            <a:r>
              <a:rPr lang="fr-FR" dirty="0" err="1"/>
              <a:t>fancy</a:t>
            </a:r>
            <a:r>
              <a:rPr lang="fr-FR" dirty="0"/>
              <a:t> </a:t>
            </a:r>
            <a:r>
              <a:rPr lang="fr-FR" dirty="0" err="1"/>
              <a:t>technological</a:t>
            </a:r>
            <a:r>
              <a:rPr lang="fr-FR" dirty="0"/>
              <a:t> </a:t>
            </a:r>
            <a:r>
              <a:rPr lang="fr-FR" dirty="0" err="1"/>
              <a:t>devices</a:t>
            </a:r>
            <a:r>
              <a:rPr lang="fr-FR" dirty="0"/>
              <a:t> </a:t>
            </a:r>
            <a:r>
              <a:rPr lang="fr-FR" dirty="0" err="1"/>
              <a:t>everywhere</a:t>
            </a:r>
            <a:r>
              <a:rPr lang="fr-FR" dirty="0"/>
              <a:t>…. Or </a:t>
            </a:r>
            <a:r>
              <a:rPr lang="fr-FR" dirty="0" err="1"/>
              <a:t>this</a:t>
            </a:r>
            <a:r>
              <a:rPr lang="fr-FR" dirty="0"/>
              <a:t>… robot </a:t>
            </a:r>
            <a:r>
              <a:rPr lang="fr-FR" dirty="0" err="1"/>
              <a:t>teachers</a:t>
            </a:r>
            <a:r>
              <a:rPr lang="fr-FR" dirty="0"/>
              <a:t>… or </a:t>
            </a:r>
            <a:r>
              <a:rPr lang="fr-FR" dirty="0" err="1"/>
              <a:t>this</a:t>
            </a:r>
            <a:r>
              <a:rPr lang="fr-FR" dirty="0"/>
              <a:t>… VR </a:t>
            </a:r>
            <a:r>
              <a:rPr lang="fr-FR" dirty="0" err="1"/>
              <a:t>everywhere</a:t>
            </a:r>
            <a:r>
              <a:rPr lang="fr-FR" dirty="0"/>
              <a:t>!</a:t>
            </a:r>
          </a:p>
          <a:p>
            <a:r>
              <a:rPr lang="fr-FR" dirty="0"/>
              <a:t>And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me </a:t>
            </a:r>
            <a:r>
              <a:rPr lang="fr-FR" dirty="0" err="1"/>
              <a:t>wrong</a:t>
            </a:r>
            <a:r>
              <a:rPr lang="fr-FR" dirty="0"/>
              <a:t>, for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particular</a:t>
            </a:r>
            <a:r>
              <a:rPr lang="fr-FR" dirty="0"/>
              <a:t> applications, </a:t>
            </a:r>
            <a:r>
              <a:rPr lang="fr-FR" dirty="0" err="1"/>
              <a:t>these</a:t>
            </a:r>
            <a:r>
              <a:rPr lang="fr-FR" dirty="0"/>
              <a:t> visions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interesting</a:t>
            </a:r>
            <a:r>
              <a:rPr lang="fr-FR" dirty="0"/>
              <a:t>. But the point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technology</a:t>
            </a:r>
            <a:r>
              <a:rPr lang="fr-FR" dirty="0"/>
              <a:t> in </a:t>
            </a:r>
            <a:r>
              <a:rPr lang="fr-FR" dirty="0" err="1"/>
              <a:t>itself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to have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properly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. And more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not, the impact AI </a:t>
            </a:r>
            <a:r>
              <a:rPr lang="fr-FR" dirty="0" err="1"/>
              <a:t>can</a:t>
            </a:r>
            <a:r>
              <a:rPr lang="fr-FR" dirty="0"/>
              <a:t> have on </a:t>
            </a:r>
            <a:r>
              <a:rPr lang="fr-FR" dirty="0" err="1"/>
              <a:t>education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subtle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an </a:t>
            </a:r>
            <a:r>
              <a:rPr lang="fr-FR" dirty="0" err="1"/>
              <a:t>external</a:t>
            </a:r>
            <a:r>
              <a:rPr lang="fr-FR" dirty="0"/>
              <a:t> point of </a:t>
            </a:r>
            <a:r>
              <a:rPr lang="fr-FR" dirty="0" err="1"/>
              <a:t>view</a:t>
            </a:r>
            <a:r>
              <a:rPr lang="fr-FR" dirty="0"/>
              <a:t> (as </a:t>
            </a:r>
            <a:r>
              <a:rPr lang="fr-FR" dirty="0" err="1"/>
              <a:t>opposed</a:t>
            </a:r>
            <a:r>
              <a:rPr lang="fr-FR" dirty="0"/>
              <a:t> to </a:t>
            </a:r>
            <a:r>
              <a:rPr lang="fr-FR" dirty="0" err="1"/>
              <a:t>these</a:t>
            </a:r>
            <a:r>
              <a:rPr lang="fr-FR" dirty="0"/>
              <a:t> radical photos), </a:t>
            </a:r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dirty="0" err="1"/>
              <a:t>profound</a:t>
            </a:r>
            <a:r>
              <a:rPr lang="fr-FR" dirty="0"/>
              <a:t> in </a:t>
            </a:r>
            <a:r>
              <a:rPr lang="fr-FR" dirty="0" err="1"/>
              <a:t>changing</a:t>
            </a:r>
            <a:r>
              <a:rPr lang="fr-FR" dirty="0"/>
              <a:t> the </a:t>
            </a:r>
            <a:r>
              <a:rPr lang="fr-FR" dirty="0" err="1"/>
              <a:t>educational</a:t>
            </a:r>
            <a:r>
              <a:rPr lang="fr-FR" dirty="0"/>
              <a:t> practices, </a:t>
            </a:r>
            <a:r>
              <a:rPr lang="fr-FR" dirty="0" err="1"/>
              <a:t>hopefully</a:t>
            </a:r>
            <a:r>
              <a:rPr lang="fr-FR" dirty="0"/>
              <a:t> for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6482E-DDF9-427D-A13F-B6DA6B83CA1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41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You’re</a:t>
            </a:r>
            <a:r>
              <a:rPr lang="fr-FR" dirty="0"/>
              <a:t> leaders, and </a:t>
            </a:r>
            <a:r>
              <a:rPr lang="fr-FR" dirty="0" err="1"/>
              <a:t>I’m</a:t>
            </a:r>
            <a:r>
              <a:rPr lang="fr-FR" dirty="0"/>
              <a:t> sure </a:t>
            </a:r>
            <a:r>
              <a:rPr lang="fr-FR" dirty="0" err="1"/>
              <a:t>you</a:t>
            </a:r>
            <a:r>
              <a:rPr lang="fr-FR" dirty="0"/>
              <a:t> have </a:t>
            </a:r>
            <a:r>
              <a:rPr lang="fr-FR" dirty="0" err="1"/>
              <a:t>seen</a:t>
            </a:r>
            <a:r>
              <a:rPr lang="fr-FR" dirty="0"/>
              <a:t> in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presentations</a:t>
            </a:r>
            <a:r>
              <a:rPr lang="fr-FR" dirty="0"/>
              <a:t> how </a:t>
            </a:r>
            <a:r>
              <a:rPr lang="fr-FR" dirty="0" err="1"/>
              <a:t>research</a:t>
            </a:r>
            <a:r>
              <a:rPr lang="fr-FR" dirty="0"/>
              <a:t> in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analytics</a:t>
            </a:r>
            <a:r>
              <a:rPr lang="fr-FR" dirty="0"/>
              <a:t> for instance </a:t>
            </a:r>
            <a:r>
              <a:rPr lang="fr-FR" dirty="0" err="1"/>
              <a:t>can</a:t>
            </a:r>
            <a:r>
              <a:rPr lang="fr-FR" dirty="0"/>
              <a:t> help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a </a:t>
            </a:r>
            <a:r>
              <a:rPr lang="fr-FR" dirty="0" err="1"/>
              <a:t>better</a:t>
            </a:r>
            <a:r>
              <a:rPr lang="fr-FR" dirty="0"/>
              <a:t> vision on how to </a:t>
            </a:r>
            <a:r>
              <a:rPr lang="fr-FR" dirty="0" err="1"/>
              <a:t>administrate</a:t>
            </a:r>
            <a:r>
              <a:rPr lang="fr-FR" dirty="0"/>
              <a:t> a set of courses, a </a:t>
            </a:r>
            <a:r>
              <a:rPr lang="fr-FR" dirty="0" err="1"/>
              <a:t>faculty</a:t>
            </a:r>
            <a:r>
              <a:rPr lang="fr-FR" dirty="0"/>
              <a:t>… and </a:t>
            </a:r>
            <a:r>
              <a:rPr lang="fr-FR" dirty="0" err="1"/>
              <a:t>those</a:t>
            </a:r>
            <a:r>
              <a:rPr lang="fr-FR" dirty="0"/>
              <a:t> are </a:t>
            </a:r>
            <a:r>
              <a:rPr lang="fr-FR" dirty="0" err="1"/>
              <a:t>useful</a:t>
            </a:r>
            <a:r>
              <a:rPr lang="fr-FR" dirty="0"/>
              <a:t> goals </a:t>
            </a:r>
            <a:r>
              <a:rPr lang="fr-FR" dirty="0" err="1"/>
              <a:t>indeed</a:t>
            </a:r>
            <a:r>
              <a:rPr lang="fr-FR" dirty="0"/>
              <a:t>. But </a:t>
            </a:r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working</a:t>
            </a:r>
            <a:r>
              <a:rPr lang="fr-FR" dirty="0"/>
              <a:t> in a </a:t>
            </a:r>
            <a:r>
              <a:rPr lang="fr-FR" dirty="0" err="1"/>
              <a:t>special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, and </a:t>
            </a:r>
            <a:r>
              <a:rPr lang="fr-FR" dirty="0" err="1"/>
              <a:t>while</a:t>
            </a:r>
            <a:r>
              <a:rPr lang="fr-FR" dirty="0"/>
              <a:t> management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, in the end of the </a:t>
            </a:r>
            <a:r>
              <a:rPr lang="fr-FR" dirty="0" err="1"/>
              <a:t>day</a:t>
            </a:r>
            <a:r>
              <a:rPr lang="fr-FR" dirty="0"/>
              <a:t>,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all about </a:t>
            </a:r>
            <a:r>
              <a:rPr lang="fr-FR" dirty="0" err="1"/>
              <a:t>education</a:t>
            </a:r>
            <a:r>
              <a:rPr lang="fr-FR" dirty="0"/>
              <a:t> and about </a:t>
            </a:r>
            <a:r>
              <a:rPr lang="fr-FR" dirty="0" err="1"/>
              <a:t>empowering</a:t>
            </a:r>
            <a:r>
              <a:rPr lang="fr-FR" dirty="0"/>
              <a:t> the people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: </a:t>
            </a:r>
            <a:r>
              <a:rPr lang="fr-FR" dirty="0" err="1"/>
              <a:t>teachers</a:t>
            </a:r>
            <a:r>
              <a:rPr lang="fr-FR" dirty="0"/>
              <a:t>, </a:t>
            </a:r>
            <a:r>
              <a:rPr lang="fr-FR" dirty="0" err="1"/>
              <a:t>who</a:t>
            </a:r>
            <a:r>
              <a:rPr lang="fr-FR" dirty="0"/>
              <a:t> are </a:t>
            </a:r>
            <a:r>
              <a:rPr lang="fr-FR" dirty="0" err="1"/>
              <a:t>here</a:t>
            </a:r>
            <a:r>
              <a:rPr lang="fr-FR" dirty="0"/>
              <a:t> to transmit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skills</a:t>
            </a:r>
            <a:r>
              <a:rPr lang="fr-FR" dirty="0"/>
              <a:t> and </a:t>
            </a:r>
            <a:r>
              <a:rPr lang="fr-FR" dirty="0" err="1"/>
              <a:t>knowledge</a:t>
            </a:r>
            <a:r>
              <a:rPr lang="fr-FR" dirty="0"/>
              <a:t>, and </a:t>
            </a:r>
            <a:r>
              <a:rPr lang="fr-FR" dirty="0" err="1"/>
              <a:t>students</a:t>
            </a:r>
            <a:r>
              <a:rPr lang="fr-FR" dirty="0"/>
              <a:t>, </a:t>
            </a:r>
            <a:r>
              <a:rPr lang="fr-FR" dirty="0" err="1"/>
              <a:t>who</a:t>
            </a:r>
            <a:r>
              <a:rPr lang="fr-FR" dirty="0"/>
              <a:t> are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acquire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Smarter</a:t>
            </a:r>
            <a:r>
              <a:rPr lang="fr-FR" dirty="0"/>
              <a:t> technologies for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teaching</a:t>
            </a:r>
            <a:r>
              <a:rPr lang="fr-FR" dirty="0"/>
              <a:t> and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learning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6482E-DDF9-427D-A13F-B6DA6B83CA1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997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6482E-DDF9-427D-A13F-B6DA6B83CA1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2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Many</a:t>
            </a:r>
            <a:r>
              <a:rPr lang="fr-FR" dirty="0"/>
              <a:t> of the apps </a:t>
            </a:r>
            <a:r>
              <a:rPr lang="fr-FR" dirty="0" err="1"/>
              <a:t>you</a:t>
            </a:r>
            <a:r>
              <a:rPr lang="fr-FR" dirty="0"/>
              <a:t> use </a:t>
            </a:r>
            <a:r>
              <a:rPr lang="fr-FR" dirty="0" err="1"/>
              <a:t>everyday</a:t>
            </a:r>
            <a:r>
              <a:rPr lang="fr-FR" dirty="0"/>
              <a:t> on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cellphones</a:t>
            </a:r>
            <a:r>
              <a:rPr lang="fr-FR" dirty="0"/>
              <a:t> </a:t>
            </a:r>
            <a:r>
              <a:rPr lang="fr-FR" dirty="0" err="1"/>
              <a:t>rely</a:t>
            </a:r>
            <a:r>
              <a:rPr lang="fr-FR" dirty="0"/>
              <a:t> on </a:t>
            </a:r>
            <a:r>
              <a:rPr lang="fr-FR" dirty="0" err="1"/>
              <a:t>algorithms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definitely</a:t>
            </a:r>
            <a:r>
              <a:rPr lang="fr-FR" dirty="0"/>
              <a:t> </a:t>
            </a:r>
            <a:r>
              <a:rPr lang="fr-FR" dirty="0" err="1"/>
              <a:t>coming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AI: 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watch</a:t>
            </a:r>
            <a:r>
              <a:rPr lang="fr-FR" dirty="0"/>
              <a:t> a </a:t>
            </a:r>
            <a:r>
              <a:rPr lang="fr-FR" dirty="0" err="1"/>
              <a:t>movie</a:t>
            </a:r>
            <a:r>
              <a:rPr lang="fr-FR" dirty="0"/>
              <a:t>, and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favorite app </a:t>
            </a:r>
            <a:r>
              <a:rPr lang="fr-FR" dirty="0" err="1"/>
              <a:t>recommends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 new </a:t>
            </a:r>
            <a:r>
              <a:rPr lang="fr-FR" dirty="0" err="1"/>
              <a:t>movie</a:t>
            </a:r>
            <a:r>
              <a:rPr lang="fr-FR" dirty="0"/>
              <a:t> to </a:t>
            </a:r>
            <a:r>
              <a:rPr lang="fr-FR" dirty="0" err="1"/>
              <a:t>watch</a:t>
            </a:r>
            <a:r>
              <a:rPr lang="fr-FR" dirty="0"/>
              <a:t>: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AI, 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go to </a:t>
            </a:r>
            <a:r>
              <a:rPr lang="fr-FR" dirty="0" err="1"/>
              <a:t>your</a:t>
            </a:r>
            <a:r>
              <a:rPr lang="fr-FR" dirty="0"/>
              <a:t> favorite social network to post a couple of photos and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recognize</a:t>
            </a:r>
            <a:r>
              <a:rPr lang="fr-FR" dirty="0"/>
              <a:t> faces to tag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friends</a:t>
            </a:r>
            <a:r>
              <a:rPr lang="fr-FR" dirty="0"/>
              <a:t>: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AI, 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talk to </a:t>
            </a:r>
            <a:r>
              <a:rPr lang="fr-FR" dirty="0" err="1"/>
              <a:t>your</a:t>
            </a:r>
            <a:r>
              <a:rPr lang="fr-FR" dirty="0"/>
              <a:t> phone to </a:t>
            </a:r>
            <a:r>
              <a:rPr lang="fr-FR" dirty="0" err="1"/>
              <a:t>interact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: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definitely</a:t>
            </a:r>
            <a:r>
              <a:rPr lang="fr-FR" dirty="0"/>
              <a:t> relies on a lot of techniques </a:t>
            </a:r>
            <a:r>
              <a:rPr lang="fr-FR" dirty="0" err="1"/>
              <a:t>coming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AI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 to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 </a:t>
            </a:r>
            <a:r>
              <a:rPr lang="fr-FR" dirty="0" err="1"/>
              <a:t>games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the computer: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depends</a:t>
            </a:r>
            <a:r>
              <a:rPr lang="fr-FR" dirty="0"/>
              <a:t> on the </a:t>
            </a:r>
            <a:r>
              <a:rPr lang="fr-FR" dirty="0" err="1"/>
              <a:t>game</a:t>
            </a:r>
            <a:r>
              <a:rPr lang="fr-FR" dirty="0"/>
              <a:t>, but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certainly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real AI </a:t>
            </a:r>
            <a:r>
              <a:rPr lang="fr-FR" dirty="0" err="1"/>
              <a:t>involved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6482E-DDF9-427D-A13F-B6DA6B83CA1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48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This </a:t>
            </a:r>
            <a:r>
              <a:rPr lang="fr-FR" dirty="0" err="1"/>
              <a:t>guy</a:t>
            </a:r>
            <a:r>
              <a:rPr lang="fr-FR" dirty="0"/>
              <a:t>?</a:t>
            </a:r>
          </a:p>
          <a:p>
            <a:r>
              <a:rPr lang="fr-FR" dirty="0" err="1"/>
              <a:t>Well</a:t>
            </a:r>
            <a:r>
              <a:rPr lang="fr-FR" dirty="0"/>
              <a:t>, </a:t>
            </a:r>
            <a:r>
              <a:rPr lang="fr-FR" dirty="0" err="1"/>
              <a:t>he</a:t>
            </a:r>
            <a:r>
              <a:rPr lang="fr-FR" dirty="0"/>
              <a:t> </a:t>
            </a:r>
            <a:r>
              <a:rPr lang="fr-FR" dirty="0" err="1"/>
              <a:t>definitely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AI. But </a:t>
            </a:r>
            <a:r>
              <a:rPr lang="fr-FR" dirty="0" err="1"/>
              <a:t>something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call « </a:t>
            </a:r>
            <a:r>
              <a:rPr lang="fr-FR" dirty="0" err="1"/>
              <a:t>general</a:t>
            </a:r>
            <a:r>
              <a:rPr lang="fr-FR" dirty="0"/>
              <a:t> AI »</a:t>
            </a:r>
          </a:p>
          <a:p>
            <a:r>
              <a:rPr lang="fr-FR" dirty="0"/>
              <a:t>And for </a:t>
            </a:r>
            <a:r>
              <a:rPr lang="fr-FR" dirty="0" err="1"/>
              <a:t>now</a:t>
            </a:r>
            <a:r>
              <a:rPr lang="fr-FR" dirty="0"/>
              <a:t>, </a:t>
            </a:r>
            <a:r>
              <a:rPr lang="fr-FR" dirty="0" err="1"/>
              <a:t>general</a:t>
            </a:r>
            <a:r>
              <a:rPr lang="fr-FR" dirty="0"/>
              <a:t> AI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there</a:t>
            </a:r>
            <a:r>
              <a:rPr lang="fr-FR" dirty="0"/>
              <a:t>. And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have </a:t>
            </a:r>
            <a:r>
              <a:rPr lang="fr-FR" dirty="0" err="1"/>
              <a:t>it</a:t>
            </a:r>
            <a:r>
              <a:rPr lang="fr-FR" dirty="0"/>
              <a:t> for AI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useful</a:t>
            </a:r>
            <a:r>
              <a:rPr lang="fr-FR" dirty="0"/>
              <a:t> to </a:t>
            </a:r>
            <a:r>
              <a:rPr lang="fr-FR" dirty="0" err="1"/>
              <a:t>education</a:t>
            </a:r>
            <a:r>
              <a:rPr lang="fr-FR" dirty="0"/>
              <a:t>.</a:t>
            </a:r>
          </a:p>
          <a:p>
            <a:r>
              <a:rPr lang="fr-FR" dirty="0"/>
              <a:t>The </a:t>
            </a:r>
            <a:r>
              <a:rPr lang="fr-FR" dirty="0" err="1"/>
              <a:t>whole</a:t>
            </a:r>
            <a:r>
              <a:rPr lang="fr-FR" dirty="0"/>
              <a:t> point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analogy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to show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AI has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impacted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everyday</a:t>
            </a:r>
            <a:r>
              <a:rPr lang="fr-FR" dirty="0"/>
              <a:t> life: </a:t>
            </a:r>
            <a:r>
              <a:rPr lang="fr-FR" dirty="0" err="1"/>
              <a:t>we</a:t>
            </a:r>
            <a:r>
              <a:rPr lang="fr-FR" dirty="0"/>
              <a:t> do </a:t>
            </a:r>
            <a:r>
              <a:rPr lang="fr-FR" dirty="0" err="1"/>
              <a:t>things</a:t>
            </a:r>
            <a:r>
              <a:rPr lang="fr-FR" dirty="0"/>
              <a:t> more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thanks</a:t>
            </a:r>
            <a:r>
              <a:rPr lang="fr-FR" dirty="0"/>
              <a:t> to </a:t>
            </a:r>
            <a:r>
              <a:rPr lang="fr-FR" dirty="0" err="1"/>
              <a:t>it</a:t>
            </a:r>
            <a:r>
              <a:rPr lang="fr-FR" dirty="0"/>
              <a:t>, and </a:t>
            </a:r>
            <a:r>
              <a:rPr lang="fr-FR" dirty="0" err="1"/>
              <a:t>likewise</a:t>
            </a:r>
            <a:r>
              <a:rPr lang="fr-FR" dirty="0"/>
              <a:t> AI in </a:t>
            </a:r>
            <a:r>
              <a:rPr lang="fr-FR" dirty="0" err="1"/>
              <a:t>education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implemented</a:t>
            </a:r>
            <a:r>
              <a:rPr lang="fr-FR" dirty="0"/>
              <a:t> as « apps », </a:t>
            </a:r>
            <a:r>
              <a:rPr lang="fr-FR" dirty="0" err="1"/>
              <a:t>algorithms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and </a:t>
            </a:r>
            <a:r>
              <a:rPr lang="fr-FR" dirty="0" err="1"/>
              <a:t>there</a:t>
            </a:r>
            <a:r>
              <a:rPr lang="fr-FR" dirty="0"/>
              <a:t> in </a:t>
            </a:r>
            <a:r>
              <a:rPr lang="fr-FR" dirty="0" err="1"/>
              <a:t>various</a:t>
            </a:r>
            <a:r>
              <a:rPr lang="fr-FR" dirty="0"/>
              <a:t> aspects of the </a:t>
            </a:r>
            <a:r>
              <a:rPr lang="fr-FR" dirty="0" err="1"/>
              <a:t>learning</a:t>
            </a:r>
            <a:r>
              <a:rPr lang="fr-FR" dirty="0"/>
              <a:t> and </a:t>
            </a:r>
            <a:r>
              <a:rPr lang="fr-FR" dirty="0" err="1"/>
              <a:t>teaching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smoother</a:t>
            </a:r>
            <a:r>
              <a:rPr lang="fr-FR" dirty="0"/>
              <a:t>, </a:t>
            </a:r>
            <a:r>
              <a:rPr lang="fr-FR" dirty="0" err="1"/>
              <a:t>easier</a:t>
            </a:r>
            <a:r>
              <a:rPr lang="fr-FR" dirty="0"/>
              <a:t> and </a:t>
            </a:r>
            <a:r>
              <a:rPr lang="fr-FR" dirty="0" err="1"/>
              <a:t>overall</a:t>
            </a:r>
            <a:r>
              <a:rPr lang="fr-FR" dirty="0"/>
              <a:t> more </a:t>
            </a:r>
            <a:r>
              <a:rPr lang="fr-FR" dirty="0" err="1"/>
              <a:t>enjoyable</a:t>
            </a:r>
            <a:r>
              <a:rPr lang="fr-FR" dirty="0"/>
              <a:t>. So </a:t>
            </a:r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back to </a:t>
            </a:r>
            <a:r>
              <a:rPr lang="fr-FR" dirty="0" err="1"/>
              <a:t>it!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6482E-DDF9-427D-A13F-B6DA6B83CA1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91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AI,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itself</a:t>
            </a:r>
            <a:r>
              <a:rPr lang="fr-FR" dirty="0"/>
              <a:t> </a:t>
            </a:r>
            <a:r>
              <a:rPr lang="fr-FR" dirty="0" err="1"/>
              <a:t>interdisciplinary</a:t>
            </a:r>
            <a:r>
              <a:rPr lang="fr-FR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6482E-DDF9-427D-A13F-B6DA6B83CA1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28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Domain model: how to </a:t>
            </a:r>
            <a:r>
              <a:rPr lang="fr-FR" dirty="0" err="1"/>
              <a:t>add</a:t>
            </a:r>
            <a:r>
              <a:rPr lang="fr-FR" dirty="0"/>
              <a:t>/</a:t>
            </a:r>
            <a:r>
              <a:rPr lang="fr-FR" dirty="0" err="1"/>
              <a:t>subtract</a:t>
            </a:r>
            <a:r>
              <a:rPr lang="fr-FR" dirty="0"/>
              <a:t> </a:t>
            </a:r>
            <a:r>
              <a:rPr lang="fr-FR" dirty="0" err="1"/>
              <a:t>numbers</a:t>
            </a:r>
            <a:r>
              <a:rPr lang="fr-FR" dirty="0"/>
              <a:t>, </a:t>
            </a:r>
            <a:r>
              <a:rPr lang="fr-FR" dirty="0" err="1"/>
              <a:t>thermodynamics</a:t>
            </a:r>
            <a:r>
              <a:rPr lang="fr-FR" dirty="0"/>
              <a:t>, causes of World </a:t>
            </a:r>
            <a:r>
              <a:rPr lang="fr-FR" dirty="0" err="1"/>
              <a:t>War</a:t>
            </a:r>
            <a:r>
              <a:rPr lang="fr-FR" dirty="0"/>
              <a:t> II, how to structure an argument…</a:t>
            </a:r>
          </a:p>
          <a:p>
            <a:endParaRPr lang="fr-FR" dirty="0"/>
          </a:p>
          <a:p>
            <a:r>
              <a:rPr lang="fr-FR" dirty="0"/>
              <a:t>And of course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interact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: </a:t>
            </a:r>
            <a:r>
              <a:rPr lang="fr-FR" dirty="0" err="1"/>
              <a:t>depending</a:t>
            </a:r>
            <a:r>
              <a:rPr lang="fr-FR" dirty="0"/>
              <a:t> on the </a:t>
            </a:r>
            <a:r>
              <a:rPr lang="fr-FR" dirty="0" err="1"/>
              <a:t>learner</a:t>
            </a:r>
            <a:r>
              <a:rPr lang="fr-FR" dirty="0"/>
              <a:t> model, the </a:t>
            </a:r>
            <a:r>
              <a:rPr lang="fr-FR" dirty="0" err="1"/>
              <a:t>pedagogical</a:t>
            </a:r>
            <a:r>
              <a:rPr lang="fr-FR" dirty="0"/>
              <a:t> model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detect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an intervention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change the </a:t>
            </a:r>
            <a:r>
              <a:rPr lang="fr-FR" dirty="0" err="1"/>
              <a:t>student’s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monitored</a:t>
            </a:r>
            <a:r>
              <a:rPr lang="fr-FR" dirty="0"/>
              <a:t> by the </a:t>
            </a:r>
            <a:r>
              <a:rPr lang="fr-FR" dirty="0" err="1"/>
              <a:t>learner</a:t>
            </a:r>
            <a:r>
              <a:rPr lang="fr-FR" dirty="0"/>
              <a:t> model, and </a:t>
            </a:r>
            <a:r>
              <a:rPr lang="fr-FR" dirty="0" err="1"/>
              <a:t>so</a:t>
            </a:r>
            <a:r>
              <a:rPr lang="fr-FR" dirty="0"/>
              <a:t>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6482E-DDF9-427D-A13F-B6DA6B83CA1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25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53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4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7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8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7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3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8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5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1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3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50000">
              <a:schemeClr val="bg1">
                <a:tint val="45000"/>
                <a:shade val="99000"/>
                <a:satMod val="350000"/>
              </a:schemeClr>
            </a:gs>
            <a:gs pos="100000">
              <a:schemeClr val="tx2">
                <a:lumMod val="20000"/>
                <a:lumOff val="80000"/>
                <a:alpha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3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8547-EC38-4355-A607-9117D14AB55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-108520" y="-99392"/>
            <a:ext cx="9361040" cy="7056784"/>
          </a:xfrm>
          <a:prstGeom prst="frame">
            <a:avLst>
              <a:gd name="adj1" fmla="val 2423"/>
            </a:avLst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9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▫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/>
              <a:t>What can </a:t>
            </a:r>
            <a:r>
              <a:rPr lang="en-US" sz="4800" dirty="0" err="1"/>
              <a:t>Arficial</a:t>
            </a:r>
            <a:r>
              <a:rPr lang="en-US" sz="4800" dirty="0"/>
              <a:t> Intelligence bring to Education?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200" dirty="0"/>
              <a:t>François </a:t>
            </a:r>
            <a:r>
              <a:rPr lang="en-US" sz="2200" dirty="0" err="1"/>
              <a:t>Bouchet</a:t>
            </a:r>
            <a:endParaRPr lang="en-US" sz="2200" dirty="0"/>
          </a:p>
          <a:p>
            <a:r>
              <a:rPr lang="en-US" sz="2200" dirty="0"/>
              <a:t>LIP6 / UPMC</a:t>
            </a:r>
          </a:p>
          <a:p>
            <a:r>
              <a:rPr lang="en-US" sz="2200" dirty="0"/>
              <a:t>francois.bouchet@lip6.fr</a:t>
            </a:r>
          </a:p>
          <a:p>
            <a:endParaRPr lang="en-US" sz="2400" dirty="0"/>
          </a:p>
          <a:p>
            <a:r>
              <a:rPr lang="en-US" sz="2400" dirty="0"/>
              <a:t>May 21</a:t>
            </a:r>
            <a:r>
              <a:rPr lang="en-US" sz="2400" baseline="30000" dirty="0"/>
              <a:t>st</a:t>
            </a:r>
            <a:r>
              <a:rPr lang="en-US" sz="2400" dirty="0"/>
              <a:t> 2017</a:t>
            </a:r>
          </a:p>
          <a:p>
            <a:r>
              <a:rPr lang="en-US" sz="2400" dirty="0"/>
              <a:t>Nancy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8" y="5805264"/>
            <a:ext cx="2267744" cy="966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904688" cy="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4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Current</a:t>
            </a:r>
            <a:r>
              <a:rPr lang="fr-FR" dirty="0"/>
              <a:t> uses of AI for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Personal</a:t>
            </a:r>
            <a:r>
              <a:rPr lang="fr-FR" dirty="0"/>
              <a:t> </a:t>
            </a:r>
            <a:r>
              <a:rPr lang="fr-FR" dirty="0" err="1"/>
              <a:t>tutors</a:t>
            </a:r>
            <a:r>
              <a:rPr lang="fr-FR" dirty="0"/>
              <a:t> (ITS)</a:t>
            </a:r>
          </a:p>
          <a:p>
            <a:endParaRPr lang="fr-FR" dirty="0"/>
          </a:p>
          <a:p>
            <a:r>
              <a:rPr lang="fr-FR" dirty="0"/>
              <a:t>Intelligent support for collaborative </a:t>
            </a:r>
            <a:r>
              <a:rPr lang="fr-FR" dirty="0" err="1"/>
              <a:t>learning</a:t>
            </a:r>
            <a:r>
              <a:rPr lang="fr-FR" dirty="0"/>
              <a:t> (CSCL)</a:t>
            </a:r>
          </a:p>
          <a:p>
            <a:endParaRPr lang="fr-FR" dirty="0"/>
          </a:p>
          <a:p>
            <a:r>
              <a:rPr lang="fr-FR" dirty="0"/>
              <a:t>Intelligent </a:t>
            </a:r>
            <a:r>
              <a:rPr lang="fr-FR" dirty="0" err="1"/>
              <a:t>virtual</a:t>
            </a:r>
            <a:r>
              <a:rPr lang="fr-FR" dirty="0"/>
              <a:t> reality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1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Personal</a:t>
            </a:r>
            <a:r>
              <a:rPr lang="fr-FR" dirty="0"/>
              <a:t> </a:t>
            </a:r>
            <a:r>
              <a:rPr lang="fr-FR" dirty="0" err="1"/>
              <a:t>tutors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intelligent </a:t>
            </a:r>
            <a:r>
              <a:rPr lang="fr-FR" dirty="0" err="1"/>
              <a:t>tutoring</a:t>
            </a:r>
            <a:r>
              <a:rPr lang="fr-FR" dirty="0"/>
              <a:t> </a:t>
            </a:r>
            <a:r>
              <a:rPr lang="fr-FR" dirty="0" err="1"/>
              <a:t>systems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/>
              <a:t>Individualized</a:t>
            </a:r>
            <a:r>
              <a:rPr lang="fr-FR" dirty="0"/>
              <a:t> </a:t>
            </a:r>
            <a:r>
              <a:rPr lang="fr-FR" dirty="0" err="1"/>
              <a:t>tutoring</a:t>
            </a:r>
            <a:r>
              <a:rPr lang="fr-FR" dirty="0"/>
              <a:t>: an </a:t>
            </a:r>
            <a:r>
              <a:rPr lang="fr-FR" dirty="0" err="1"/>
              <a:t>ideal</a:t>
            </a:r>
            <a:r>
              <a:rPr lang="fr-FR" dirty="0"/>
              <a:t> but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scale</a:t>
            </a:r>
            <a:r>
              <a:rPr lang="fr-FR" dirty="0"/>
              <a:t>… </a:t>
            </a:r>
            <a:r>
              <a:rPr lang="fr-FR" dirty="0" err="1"/>
              <a:t>until</a:t>
            </a:r>
            <a:r>
              <a:rPr lang="fr-FR" dirty="0"/>
              <a:t> </a:t>
            </a:r>
            <a:r>
              <a:rPr lang="fr-FR" dirty="0" err="1"/>
              <a:t>now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pedagogical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Scaffolding </a:t>
            </a:r>
            <a:r>
              <a:rPr lang="fr-FR" dirty="0" err="1"/>
              <a:t>learning</a:t>
            </a:r>
            <a:r>
              <a:rPr lang="fr-FR" dirty="0"/>
              <a:t>: </a:t>
            </a:r>
            <a:r>
              <a:rPr lang="fr-FR" dirty="0" err="1"/>
              <a:t>between</a:t>
            </a:r>
            <a:r>
              <a:rPr lang="fr-FR" dirty="0"/>
              <a:t> support and challenge</a:t>
            </a:r>
          </a:p>
          <a:p>
            <a:pPr lvl="2"/>
            <a:r>
              <a:rPr lang="fr-FR" dirty="0" err="1"/>
              <a:t>Diagnosing</a:t>
            </a:r>
            <a:r>
              <a:rPr lang="fr-FR" dirty="0"/>
              <a:t> </a:t>
            </a:r>
            <a:r>
              <a:rPr lang="fr-FR" dirty="0" err="1"/>
              <a:t>procedural</a:t>
            </a:r>
            <a:r>
              <a:rPr lang="fr-FR" dirty="0"/>
              <a:t> </a:t>
            </a:r>
            <a:r>
              <a:rPr lang="fr-FR" dirty="0" err="1"/>
              <a:t>errors</a:t>
            </a:r>
            <a:r>
              <a:rPr lang="fr-FR" dirty="0"/>
              <a:t> 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(BUGGY)</a:t>
            </a:r>
            <a:endParaRPr lang="fr-FR" dirty="0"/>
          </a:p>
          <a:p>
            <a:pPr lvl="1"/>
            <a:r>
              <a:rPr lang="fr-FR" dirty="0" err="1"/>
              <a:t>Helping</a:t>
            </a:r>
            <a:r>
              <a:rPr lang="fr-FR" dirty="0"/>
              <a:t> </a:t>
            </a:r>
            <a:r>
              <a:rPr lang="fr-FR" dirty="0" err="1"/>
              <a:t>learners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in control: self-</a:t>
            </a:r>
            <a:r>
              <a:rPr lang="fr-FR" dirty="0" err="1"/>
              <a:t>regulated</a:t>
            </a:r>
            <a:r>
              <a:rPr lang="fr-FR" dirty="0"/>
              <a:t> </a:t>
            </a:r>
            <a:r>
              <a:rPr lang="fr-FR" dirty="0" err="1"/>
              <a:t>learning</a:t>
            </a:r>
            <a:endParaRPr lang="fr-FR" dirty="0"/>
          </a:p>
          <a:p>
            <a:pPr lvl="2"/>
            <a:r>
              <a:rPr lang="fr-FR" dirty="0"/>
              <a:t>« </a:t>
            </a:r>
            <a:r>
              <a:rPr lang="fr-FR" dirty="0" err="1"/>
              <a:t>learning</a:t>
            </a:r>
            <a:r>
              <a:rPr lang="fr-FR" dirty="0"/>
              <a:t> how to </a:t>
            </a:r>
            <a:r>
              <a:rPr lang="fr-FR" dirty="0" err="1"/>
              <a:t>learn</a:t>
            </a:r>
            <a:r>
              <a:rPr lang="fr-FR" dirty="0"/>
              <a:t> » 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</a:t>
            </a:r>
            <a:r>
              <a:rPr lang="fr-FR" dirty="0" err="1">
                <a:solidFill>
                  <a:schemeClr val="accent5"/>
                </a:solidFill>
                <a:latin typeface="Agency FB" panose="020B0503020202020204" pitchFamily="34" charset="0"/>
              </a:rPr>
              <a:t>MetaTutor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) (Azevedo et al. 2013)</a:t>
            </a:r>
          </a:p>
          <a:p>
            <a:pPr lvl="2"/>
            <a:endParaRPr lang="fr-FR" dirty="0"/>
          </a:p>
          <a:p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Symbolical</a:t>
            </a:r>
            <a:r>
              <a:rPr lang="fr-FR" dirty="0"/>
              <a:t>: </a:t>
            </a:r>
          </a:p>
          <a:p>
            <a:pPr lvl="2"/>
            <a:r>
              <a:rPr lang="fr-FR" dirty="0" err="1"/>
              <a:t>requires</a:t>
            </a:r>
            <a:r>
              <a:rPr lang="fr-FR" dirty="0"/>
              <a:t> experts </a:t>
            </a:r>
          </a:p>
          <a:p>
            <a:pPr lvl="2"/>
            <a:r>
              <a:rPr lang="fr-FR" dirty="0"/>
              <a:t>uses </a:t>
            </a:r>
            <a:r>
              <a:rPr lang="fr-FR" dirty="0" err="1"/>
              <a:t>models</a:t>
            </a:r>
            <a:r>
              <a:rPr lang="fr-FR" dirty="0"/>
              <a:t>, ontologies…</a:t>
            </a:r>
          </a:p>
          <a:p>
            <a:pPr lvl="1"/>
            <a:r>
              <a:rPr lang="fr-FR" dirty="0" err="1"/>
              <a:t>Numerical</a:t>
            </a:r>
            <a:r>
              <a:rPr lang="fr-FR" dirty="0"/>
              <a:t>: </a:t>
            </a:r>
          </a:p>
          <a:p>
            <a:pPr lvl="2"/>
            <a:r>
              <a:rPr lang="fr-FR" dirty="0" err="1"/>
              <a:t>requires</a:t>
            </a:r>
            <a:r>
              <a:rPr lang="fr-FR" dirty="0"/>
              <a:t> data</a:t>
            </a:r>
          </a:p>
          <a:p>
            <a:pPr lvl="2"/>
            <a:r>
              <a:rPr lang="fr-FR" dirty="0"/>
              <a:t>uses self-training </a:t>
            </a:r>
            <a:r>
              <a:rPr lang="fr-FR" dirty="0" err="1"/>
              <a:t>algorithm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(machine </a:t>
            </a:r>
            <a:r>
              <a:rPr lang="fr-FR" dirty="0" err="1"/>
              <a:t>learning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5074" y="4725144"/>
            <a:ext cx="12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Hard to </a:t>
            </a:r>
            <a:r>
              <a:rPr lang="fr-FR" sz="1600" dirty="0" err="1">
                <a:solidFill>
                  <a:srgbClr val="C00000"/>
                </a:solidFill>
              </a:rPr>
              <a:t>build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5074" y="5589240"/>
            <a:ext cx="1597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Hard to </a:t>
            </a:r>
            <a:r>
              <a:rPr lang="fr-FR" sz="1600" dirty="0" err="1">
                <a:solidFill>
                  <a:srgbClr val="C00000"/>
                </a:solidFill>
              </a:rPr>
              <a:t>interpret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4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Supporting</a:t>
            </a:r>
            <a:r>
              <a:rPr lang="fr-FR" dirty="0"/>
              <a:t> </a:t>
            </a:r>
            <a:r>
              <a:rPr lang="fr-FR" dirty="0" err="1"/>
              <a:t>colloborative</a:t>
            </a:r>
            <a:r>
              <a:rPr lang="fr-FR" dirty="0"/>
              <a:t> </a:t>
            </a:r>
            <a:r>
              <a:rPr lang="fr-FR" dirty="0" err="1"/>
              <a:t>learning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Collaboration </a:t>
            </a:r>
            <a:r>
              <a:rPr lang="fr-FR" dirty="0" err="1"/>
              <a:t>helps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Pair of </a:t>
            </a:r>
            <a:r>
              <a:rPr lang="fr-FR" dirty="0" err="1"/>
              <a:t>students</a:t>
            </a:r>
            <a:r>
              <a:rPr lang="fr-FR" dirty="0"/>
              <a:t> in online courses have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outcomes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alone</a:t>
            </a:r>
            <a:endParaRPr lang="fr-FR" dirty="0"/>
          </a:p>
          <a:p>
            <a:pPr lvl="1"/>
            <a:r>
              <a:rPr lang="fr-FR" dirty="0"/>
              <a:t>Encourages </a:t>
            </a:r>
            <a:r>
              <a:rPr lang="fr-FR" dirty="0" err="1"/>
              <a:t>reflexion</a:t>
            </a:r>
            <a:endParaRPr lang="fr-FR" dirty="0"/>
          </a:p>
          <a:p>
            <a:pPr lvl="1"/>
            <a:r>
              <a:rPr lang="fr-FR" dirty="0" err="1"/>
              <a:t>Caring</a:t>
            </a:r>
            <a:r>
              <a:rPr lang="fr-FR" dirty="0"/>
              <a:t> about the group </a:t>
            </a:r>
            <a:r>
              <a:rPr lang="fr-FR" dirty="0" err="1"/>
              <a:t>increases</a:t>
            </a:r>
            <a:r>
              <a:rPr lang="fr-FR" dirty="0"/>
              <a:t> engagement</a:t>
            </a:r>
          </a:p>
          <a:p>
            <a:pPr lvl="1"/>
            <a:endParaRPr lang="fr-FR" dirty="0"/>
          </a:p>
          <a:p>
            <a:r>
              <a:rPr lang="fr-FR" dirty="0"/>
              <a:t>AI </a:t>
            </a:r>
            <a:r>
              <a:rPr lang="fr-FR" dirty="0" err="1"/>
              <a:t>can</a:t>
            </a:r>
            <a:r>
              <a:rPr lang="fr-FR" dirty="0"/>
              <a:t> help:</a:t>
            </a:r>
          </a:p>
          <a:p>
            <a:pPr lvl="1"/>
            <a:r>
              <a:rPr lang="fr-FR" dirty="0"/>
              <a:t>To </a:t>
            </a:r>
            <a:r>
              <a:rPr lang="fr-FR" dirty="0" err="1"/>
              <a:t>form</a:t>
            </a:r>
            <a:r>
              <a:rPr lang="fr-FR" dirty="0"/>
              <a:t> efficient groups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complementary</a:t>
            </a:r>
            <a:r>
              <a:rPr lang="fr-FR" dirty="0"/>
              <a:t> </a:t>
            </a:r>
            <a:r>
              <a:rPr lang="fr-FR" dirty="0" err="1"/>
              <a:t>skills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(Labarthe et al. 2016)</a:t>
            </a:r>
          </a:p>
          <a:p>
            <a:pPr lvl="1"/>
            <a:r>
              <a:rPr lang="fr-FR" dirty="0" err="1"/>
              <a:t>Identify</a:t>
            </a:r>
            <a:r>
              <a:rPr lang="fr-FR" dirty="0"/>
              <a:t> efficient collaborative patterns (to help </a:t>
            </a:r>
            <a:r>
              <a:rPr lang="fr-FR" dirty="0" err="1"/>
              <a:t>students</a:t>
            </a:r>
            <a:r>
              <a:rPr lang="fr-FR" dirty="0"/>
              <a:t> or </a:t>
            </a:r>
            <a:r>
              <a:rPr lang="fr-FR" dirty="0" err="1"/>
              <a:t>teachers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pedagogical</a:t>
            </a:r>
            <a:r>
              <a:rPr lang="fr-FR" dirty="0"/>
              <a:t> agents: </a:t>
            </a:r>
            <a:r>
              <a:rPr lang="fr-FR" dirty="0" err="1"/>
              <a:t>tutor</a:t>
            </a:r>
            <a:r>
              <a:rPr lang="fr-FR" dirty="0"/>
              <a:t> 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</a:t>
            </a:r>
            <a:r>
              <a:rPr lang="fr-FR" dirty="0" err="1">
                <a:solidFill>
                  <a:schemeClr val="accent5"/>
                </a:solidFill>
                <a:latin typeface="Agency FB" panose="020B0503020202020204" pitchFamily="34" charset="0"/>
              </a:rPr>
              <a:t>AutoTutor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)</a:t>
            </a:r>
            <a:r>
              <a:rPr lang="fr-FR" dirty="0"/>
              <a:t>, </a:t>
            </a:r>
            <a:r>
              <a:rPr lang="fr-FR" dirty="0" err="1"/>
              <a:t>peer</a:t>
            </a:r>
            <a:r>
              <a:rPr lang="fr-FR" dirty="0"/>
              <a:t> (</a:t>
            </a:r>
            <a:r>
              <a:rPr lang="fr-FR" dirty="0" err="1"/>
              <a:t>learning</a:t>
            </a:r>
            <a:r>
              <a:rPr lang="fr-FR" dirty="0"/>
              <a:t> by </a:t>
            </a:r>
            <a:r>
              <a:rPr lang="fr-FR" dirty="0" err="1"/>
              <a:t>teaching</a:t>
            </a:r>
            <a:r>
              <a:rPr lang="fr-FR" dirty="0"/>
              <a:t> 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</a:t>
            </a:r>
            <a:r>
              <a:rPr lang="fr-FR" dirty="0" err="1">
                <a:solidFill>
                  <a:schemeClr val="accent5"/>
                </a:solidFill>
                <a:latin typeface="Agency FB" panose="020B0503020202020204" pitchFamily="34" charset="0"/>
              </a:rPr>
              <a:t>Betty’s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 Brain)(</a:t>
            </a:r>
            <a:r>
              <a:rPr lang="fr-FR" dirty="0" err="1">
                <a:solidFill>
                  <a:schemeClr val="accent5"/>
                </a:solidFill>
                <a:latin typeface="Agency FB" panose="020B0503020202020204" pitchFamily="34" charset="0"/>
              </a:rPr>
              <a:t>Biswas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 et al. 2012)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Intelligent </a:t>
            </a:r>
            <a:r>
              <a:rPr lang="fr-FR" dirty="0" err="1"/>
              <a:t>moderation</a:t>
            </a:r>
            <a:r>
              <a:rPr lang="fr-FR" dirty="0"/>
              <a:t>: </a:t>
            </a:r>
            <a:r>
              <a:rPr lang="fr-FR" dirty="0" err="1"/>
              <a:t>detect</a:t>
            </a:r>
            <a:r>
              <a:rPr lang="fr-FR" dirty="0"/>
              <a:t> off topic discussions</a:t>
            </a:r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5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Intelligent </a:t>
            </a:r>
            <a:r>
              <a:rPr lang="fr-FR" dirty="0" err="1"/>
              <a:t>virtual</a:t>
            </a:r>
            <a:r>
              <a:rPr lang="fr-FR" dirty="0"/>
              <a:t>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VR </a:t>
            </a:r>
            <a:r>
              <a:rPr lang="fr-FR" dirty="0" err="1"/>
              <a:t>can</a:t>
            </a:r>
            <a:r>
              <a:rPr lang="fr-FR" dirty="0"/>
              <a:t> help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Encouraging</a:t>
            </a:r>
            <a:r>
              <a:rPr lang="fr-FR" dirty="0"/>
              <a:t> « </a:t>
            </a:r>
            <a:r>
              <a:rPr lang="fr-FR" dirty="0" err="1"/>
              <a:t>what</a:t>
            </a:r>
            <a:r>
              <a:rPr lang="fr-FR" dirty="0"/>
              <a:t> if » scenarios (simulation)</a:t>
            </a:r>
          </a:p>
          <a:p>
            <a:pPr lvl="1"/>
            <a:r>
              <a:rPr lang="fr-FR" dirty="0" err="1"/>
              <a:t>Visiting</a:t>
            </a:r>
            <a:r>
              <a:rPr lang="fr-FR" dirty="0"/>
              <a:t> </a:t>
            </a:r>
            <a:r>
              <a:rPr lang="fr-FR" dirty="0" err="1"/>
              <a:t>historical</a:t>
            </a:r>
            <a:r>
              <a:rPr lang="fr-FR" dirty="0"/>
              <a:t> places</a:t>
            </a:r>
          </a:p>
          <a:p>
            <a:pPr lvl="1"/>
            <a:r>
              <a:rPr lang="fr-FR" dirty="0" err="1"/>
              <a:t>Enabling</a:t>
            </a:r>
            <a:r>
              <a:rPr lang="fr-FR" dirty="0"/>
              <a:t> </a:t>
            </a:r>
            <a:r>
              <a:rPr lang="fr-FR" dirty="0" err="1"/>
              <a:t>low-achieving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by </a:t>
            </a:r>
            <a:r>
              <a:rPr lang="fr-FR" dirty="0" err="1"/>
              <a:t>shifting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self image</a:t>
            </a:r>
            <a:br>
              <a:rPr lang="fr-FR" dirty="0"/>
            </a:b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(Crystal Island)</a:t>
            </a:r>
          </a:p>
          <a:p>
            <a:pPr lvl="1"/>
            <a:endParaRPr lang="fr-FR" dirty="0"/>
          </a:p>
          <a:p>
            <a:r>
              <a:rPr lang="fr-FR" dirty="0"/>
              <a:t>AI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virtual</a:t>
            </a:r>
            <a:r>
              <a:rPr lang="fr-FR" dirty="0"/>
              <a:t> world « intelligent »:</a:t>
            </a:r>
          </a:p>
          <a:p>
            <a:pPr lvl="1"/>
            <a:r>
              <a:rPr lang="fr-FR" dirty="0" err="1"/>
              <a:t>Guiding</a:t>
            </a:r>
            <a:r>
              <a:rPr lang="fr-FR" dirty="0"/>
              <a:t> </a:t>
            </a:r>
            <a:r>
              <a:rPr lang="fr-FR" dirty="0" err="1"/>
              <a:t>learners</a:t>
            </a:r>
            <a:r>
              <a:rPr lang="fr-FR" dirty="0"/>
              <a:t> to </a:t>
            </a:r>
            <a:r>
              <a:rPr lang="fr-FR" dirty="0" err="1"/>
              <a:t>regulate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emotional</a:t>
            </a:r>
            <a:r>
              <a:rPr lang="fr-FR" dirty="0"/>
              <a:t> </a:t>
            </a:r>
            <a:r>
              <a:rPr lang="fr-FR" dirty="0" err="1"/>
              <a:t>status</a:t>
            </a:r>
            <a:endParaRPr lang="fr-FR" dirty="0"/>
          </a:p>
          <a:p>
            <a:pPr lvl="1"/>
            <a:r>
              <a:rPr lang="fr-FR" dirty="0" err="1"/>
              <a:t>Encouraging</a:t>
            </a:r>
            <a:r>
              <a:rPr lang="fr-FR" dirty="0"/>
              <a:t> collaboration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learners</a:t>
            </a:r>
            <a:endParaRPr lang="fr-FR" dirty="0"/>
          </a:p>
          <a:p>
            <a:endParaRPr lang="fr-FR" dirty="0"/>
          </a:p>
          <a:p>
            <a:r>
              <a:rPr lang="fr-FR" dirty="0"/>
              <a:t>Applications:</a:t>
            </a:r>
          </a:p>
          <a:p>
            <a:pPr lvl="1"/>
            <a:r>
              <a:rPr lang="fr-FR" dirty="0"/>
              <a:t>Against </a:t>
            </a:r>
            <a:r>
              <a:rPr lang="fr-FR" dirty="0" err="1"/>
              <a:t>bullying</a:t>
            </a:r>
            <a:r>
              <a:rPr lang="fr-FR" dirty="0"/>
              <a:t> (</a:t>
            </a:r>
            <a:r>
              <a:rPr lang="fr-FR" dirty="0" err="1"/>
              <a:t>FearNot</a:t>
            </a:r>
            <a:r>
              <a:rPr lang="fr-FR" dirty="0"/>
              <a:t>!) 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</a:t>
            </a:r>
            <a:r>
              <a:rPr lang="fr-FR" dirty="0" err="1">
                <a:solidFill>
                  <a:schemeClr val="accent5"/>
                </a:solidFill>
                <a:latin typeface="Agency FB" panose="020B0503020202020204" pitchFamily="34" charset="0"/>
              </a:rPr>
              <a:t>Vannini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 et al. 2011)</a:t>
            </a:r>
          </a:p>
          <a:p>
            <a:pPr lvl="1"/>
            <a:r>
              <a:rPr lang="fr-FR" dirty="0" err="1"/>
              <a:t>Peacekeeping</a:t>
            </a:r>
            <a:r>
              <a:rPr lang="fr-FR" dirty="0"/>
              <a:t> scenarios 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</a:t>
            </a:r>
            <a:r>
              <a:rPr lang="fr-FR" dirty="0" err="1">
                <a:solidFill>
                  <a:schemeClr val="accent5"/>
                </a:solidFill>
                <a:latin typeface="Agency FB" panose="020B0503020202020204" pitchFamily="34" charset="0"/>
              </a:rPr>
              <a:t>Traum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 et al. 2003)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3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Future uses of AI for Education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AI </a:t>
            </a:r>
            <a:r>
              <a:rPr lang="fr-FR" dirty="0" err="1"/>
              <a:t>going</a:t>
            </a:r>
            <a:r>
              <a:rPr lang="fr-FR" dirty="0"/>
              <a:t>?</a:t>
            </a:r>
          </a:p>
          <a:p>
            <a:endParaRPr lang="fr-FR" dirty="0"/>
          </a:p>
          <a:p>
            <a:r>
              <a:rPr lang="fr-FR" dirty="0" err="1"/>
              <a:t>What</a:t>
            </a:r>
            <a:r>
              <a:rPr lang="fr-FR" dirty="0"/>
              <a:t> are the challenges?</a:t>
            </a:r>
          </a:p>
          <a:p>
            <a:pPr lvl="1"/>
            <a:r>
              <a:rPr lang="fr-FR" dirty="0" err="1"/>
              <a:t>Develop</a:t>
            </a:r>
            <a:r>
              <a:rPr lang="fr-FR" dirty="0"/>
              <a:t> reliable </a:t>
            </a:r>
            <a:r>
              <a:rPr lang="fr-FR" dirty="0" err="1"/>
              <a:t>indicators</a:t>
            </a:r>
            <a:r>
              <a:rPr lang="fr-FR" dirty="0"/>
              <a:t> to </a:t>
            </a:r>
            <a:r>
              <a:rPr lang="fr-FR" dirty="0" err="1"/>
              <a:t>track</a:t>
            </a:r>
            <a:r>
              <a:rPr lang="fr-FR" dirty="0"/>
              <a:t> </a:t>
            </a:r>
            <a:r>
              <a:rPr lang="fr-FR" dirty="0" err="1"/>
              <a:t>progress</a:t>
            </a:r>
            <a:endParaRPr lang="fr-FR" dirty="0"/>
          </a:p>
          <a:p>
            <a:pPr lvl="2"/>
            <a:r>
              <a:rPr lang="fr-FR" dirty="0"/>
              <a:t>More and more capture </a:t>
            </a:r>
            <a:r>
              <a:rPr lang="fr-FR" dirty="0" err="1"/>
              <a:t>devices</a:t>
            </a:r>
            <a:r>
              <a:rPr lang="fr-FR" dirty="0"/>
              <a:t> (</a:t>
            </a:r>
            <a:r>
              <a:rPr lang="fr-FR" dirty="0" err="1"/>
              <a:t>biological</a:t>
            </a:r>
            <a:r>
              <a:rPr lang="fr-FR" dirty="0"/>
              <a:t> data, </a:t>
            </a:r>
            <a:r>
              <a:rPr lang="fr-FR" dirty="0" err="1"/>
              <a:t>eyetracking</a:t>
            </a:r>
            <a:r>
              <a:rPr lang="fr-FR" dirty="0"/>
              <a:t>, speech recognition…)</a:t>
            </a:r>
          </a:p>
          <a:p>
            <a:pPr lvl="2"/>
            <a:endParaRPr lang="fr-FR" dirty="0"/>
          </a:p>
          <a:p>
            <a:pPr lvl="1"/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understanding</a:t>
            </a:r>
            <a:r>
              <a:rPr lang="fr-FR" dirty="0"/>
              <a:t> of the best </a:t>
            </a:r>
            <a:r>
              <a:rPr lang="fr-FR" dirty="0" err="1"/>
              <a:t>teaching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and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FR" dirty="0"/>
          </a:p>
          <a:p>
            <a:pPr lvl="2"/>
            <a:r>
              <a:rPr lang="fr-FR" dirty="0"/>
              <a:t>More data </a:t>
            </a:r>
            <a:r>
              <a:rPr lang="fr-FR" dirty="0" err="1"/>
              <a:t>collected</a:t>
            </a:r>
            <a:r>
              <a:rPr lang="fr-FR" dirty="0"/>
              <a:t> + sharing</a:t>
            </a:r>
          </a:p>
          <a:p>
            <a:pPr marL="1371600" lvl="3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3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A Renaissance in </a:t>
            </a:r>
            <a:r>
              <a:rPr lang="fr-FR" dirty="0" err="1"/>
              <a:t>Assessment</a:t>
            </a:r>
            <a:r>
              <a:rPr lang="fr-FR" dirty="0"/>
              <a:t> 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69371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Just-in-time </a:t>
            </a:r>
            <a:r>
              <a:rPr lang="fr-FR" dirty="0" err="1"/>
              <a:t>assessments</a:t>
            </a:r>
            <a:endParaRPr lang="fr-FR" dirty="0"/>
          </a:p>
          <a:p>
            <a:pPr lvl="1"/>
            <a:r>
              <a:rPr lang="fr-FR" dirty="0" err="1"/>
              <a:t>Today</a:t>
            </a:r>
            <a:r>
              <a:rPr lang="fr-FR" dirty="0"/>
              <a:t>: LA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predict</a:t>
            </a:r>
            <a:r>
              <a:rPr lang="fr-FR" dirty="0"/>
              <a:t> if a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fail or drop-out</a:t>
            </a:r>
          </a:p>
          <a:p>
            <a:pPr lvl="1"/>
            <a:r>
              <a:rPr lang="fr-FR" dirty="0" err="1"/>
              <a:t>Tomorrow</a:t>
            </a:r>
            <a:r>
              <a:rPr lang="fr-FR" dirty="0"/>
              <a:t>: how motivation and engagement varies</a:t>
            </a:r>
          </a:p>
          <a:p>
            <a:pPr lvl="1"/>
            <a:endParaRPr lang="fr-FR" dirty="0"/>
          </a:p>
          <a:p>
            <a:r>
              <a:rPr lang="fr-FR" dirty="0" err="1"/>
              <a:t>Tracking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progress</a:t>
            </a:r>
            <a:endParaRPr lang="fr-FR" dirty="0"/>
          </a:p>
          <a:p>
            <a:pPr lvl="1"/>
            <a:r>
              <a:rPr lang="fr-FR" dirty="0" err="1"/>
              <a:t>Today</a:t>
            </a:r>
            <a:r>
              <a:rPr lang="fr-FR" dirty="0"/>
              <a:t>: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answer</a:t>
            </a:r>
            <a:r>
              <a:rPr lang="fr-FR" dirty="0"/>
              <a:t> right/</a:t>
            </a:r>
            <a:r>
              <a:rPr lang="fr-FR" dirty="0" err="1"/>
              <a:t>wrong</a:t>
            </a:r>
            <a:r>
              <a:rPr lang="fr-FR" dirty="0"/>
              <a:t>?</a:t>
            </a:r>
          </a:p>
          <a:p>
            <a:pPr lvl="1"/>
            <a:r>
              <a:rPr lang="fr-FR" dirty="0" err="1"/>
              <a:t>Tomorrow</a:t>
            </a:r>
            <a:r>
              <a:rPr lang="fr-FR" dirty="0"/>
              <a:t>: </a:t>
            </a:r>
            <a:r>
              <a:rPr lang="fr-FR" dirty="0" err="1"/>
              <a:t>why</a:t>
            </a:r>
            <a:r>
              <a:rPr lang="fr-FR" dirty="0"/>
              <a:t>? </a:t>
            </a:r>
            <a:r>
              <a:rPr lang="fr-FR" dirty="0" err="1"/>
              <a:t>What</a:t>
            </a:r>
            <a:r>
              <a:rPr lang="fr-FR" dirty="0"/>
              <a:t> type of </a:t>
            </a:r>
            <a:r>
              <a:rPr lang="fr-FR" dirty="0" err="1"/>
              <a:t>mistakes</a:t>
            </a:r>
            <a:r>
              <a:rPr lang="fr-FR" dirty="0"/>
              <a:t>?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emotional</a:t>
            </a:r>
            <a:r>
              <a:rPr lang="fr-FR" dirty="0"/>
              <a:t> state?</a:t>
            </a:r>
          </a:p>
          <a:p>
            <a:pPr lvl="1"/>
            <a:endParaRPr lang="fr-FR" dirty="0"/>
          </a:p>
          <a:p>
            <a:r>
              <a:rPr lang="fr-FR" dirty="0" err="1"/>
              <a:t>Stealth</a:t>
            </a:r>
            <a:r>
              <a:rPr lang="fr-FR" dirty="0"/>
              <a:t> </a:t>
            </a:r>
            <a:r>
              <a:rPr lang="fr-FR" dirty="0" err="1"/>
              <a:t>assessments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Today</a:t>
            </a:r>
            <a:r>
              <a:rPr lang="fr-FR" dirty="0"/>
              <a:t>: short </a:t>
            </a:r>
            <a:r>
              <a:rPr lang="fr-FR" dirty="0" err="1"/>
              <a:t>quizzes</a:t>
            </a:r>
            <a:r>
              <a:rPr lang="fr-FR" dirty="0"/>
              <a:t>, final exam</a:t>
            </a:r>
          </a:p>
          <a:p>
            <a:pPr lvl="1"/>
            <a:r>
              <a:rPr lang="fr-FR" dirty="0" err="1"/>
              <a:t>Tomorrow</a:t>
            </a:r>
            <a:r>
              <a:rPr lang="fr-FR" dirty="0"/>
              <a:t>: </a:t>
            </a:r>
            <a:r>
              <a:rPr lang="fr-FR" dirty="0" err="1"/>
              <a:t>assessing</a:t>
            </a:r>
            <a:r>
              <a:rPr lang="fr-FR" dirty="0"/>
              <a:t> </a:t>
            </a:r>
            <a:r>
              <a:rPr lang="fr-FR" dirty="0" err="1"/>
              <a:t>while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happening (e.g. </a:t>
            </a:r>
            <a:r>
              <a:rPr lang="fr-FR" dirty="0" err="1"/>
              <a:t>through</a:t>
            </a:r>
            <a:r>
              <a:rPr lang="fr-FR" dirty="0"/>
              <a:t> a collaborative </a:t>
            </a:r>
            <a:r>
              <a:rPr lang="fr-FR" dirty="0" err="1"/>
              <a:t>project</a:t>
            </a:r>
            <a:r>
              <a:rPr lang="fr-FR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1488" y="1092150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(Hill and Barber, 2014)</a:t>
            </a:r>
          </a:p>
        </p:txBody>
      </p:sp>
    </p:spTree>
    <p:extLst>
      <p:ext uri="{BB962C8B-B14F-4D97-AF65-F5344CB8AC3E}">
        <p14:creationId xmlns:p14="http://schemas.microsoft.com/office/powerpoint/2010/main" val="175212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New insights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AIED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more </a:t>
            </a:r>
            <a:r>
              <a:rPr lang="fr-FR" dirty="0" err="1"/>
              <a:t>interdisciplinary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ever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Education neuroscience:</a:t>
            </a:r>
          </a:p>
          <a:p>
            <a:pPr lvl="1"/>
            <a:r>
              <a:rPr lang="fr-FR" dirty="0" err="1"/>
              <a:t>Today</a:t>
            </a:r>
            <a:r>
              <a:rPr lang="fr-FR" dirty="0"/>
              <a:t>: </a:t>
            </a:r>
            <a:r>
              <a:rPr lang="fr-FR" dirty="0" err="1"/>
              <a:t>Uncertain</a:t>
            </a:r>
            <a:r>
              <a:rPr lang="fr-FR" dirty="0"/>
              <a:t> </a:t>
            </a:r>
            <a:r>
              <a:rPr lang="fr-FR" dirty="0" err="1"/>
              <a:t>rewards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(Howard-Jones et al., 2014)</a:t>
            </a:r>
          </a:p>
          <a:p>
            <a:pPr lvl="1"/>
            <a:r>
              <a:rPr lang="fr-FR" dirty="0" err="1"/>
              <a:t>Tomorrow</a:t>
            </a:r>
            <a:r>
              <a:rPr lang="fr-FR" dirty="0"/>
              <a:t>: </a:t>
            </a:r>
            <a:r>
              <a:rPr lang="fr-FR" dirty="0" err="1"/>
              <a:t>calibrating</a:t>
            </a:r>
            <a:r>
              <a:rPr lang="fr-FR" dirty="0"/>
              <a:t> </a:t>
            </a:r>
            <a:r>
              <a:rPr lang="fr-FR" dirty="0" err="1"/>
              <a:t>rewards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learner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Psychology:</a:t>
            </a:r>
          </a:p>
          <a:p>
            <a:pPr lvl="1"/>
            <a:r>
              <a:rPr lang="fr-FR" dirty="0" err="1"/>
              <a:t>Today</a:t>
            </a:r>
            <a:r>
              <a:rPr lang="fr-FR" dirty="0"/>
              <a:t>: « </a:t>
            </a:r>
            <a:r>
              <a:rPr lang="fr-FR" dirty="0" err="1"/>
              <a:t>growth</a:t>
            </a:r>
            <a:r>
              <a:rPr lang="fr-FR" dirty="0"/>
              <a:t> </a:t>
            </a:r>
            <a:r>
              <a:rPr lang="fr-FR" dirty="0" err="1"/>
              <a:t>mindset</a:t>
            </a:r>
            <a:r>
              <a:rPr lang="fr-FR" dirty="0"/>
              <a:t> » in </a:t>
            </a:r>
            <a:r>
              <a:rPr lang="fr-FR" dirty="0" err="1"/>
              <a:t>learners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efficient </a:t>
            </a:r>
            <a:r>
              <a:rPr lang="fr-FR" dirty="0" err="1"/>
              <a:t>than</a:t>
            </a:r>
            <a:r>
              <a:rPr lang="fr-FR" dirty="0"/>
              <a:t> « </a:t>
            </a:r>
            <a:r>
              <a:rPr lang="fr-FR" dirty="0" err="1"/>
              <a:t>fixed</a:t>
            </a:r>
            <a:r>
              <a:rPr lang="fr-FR" dirty="0"/>
              <a:t> </a:t>
            </a:r>
            <a:r>
              <a:rPr lang="fr-FR" dirty="0" err="1"/>
              <a:t>mindset</a:t>
            </a:r>
            <a:r>
              <a:rPr lang="fr-FR" dirty="0"/>
              <a:t> » (</a:t>
            </a:r>
            <a:r>
              <a:rPr lang="fr-FR" dirty="0" err="1"/>
              <a:t>static</a:t>
            </a:r>
            <a:r>
              <a:rPr lang="fr-FR" dirty="0"/>
              <a:t> intelligence) 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</a:t>
            </a:r>
            <a:r>
              <a:rPr lang="fr-FR" dirty="0" err="1">
                <a:solidFill>
                  <a:schemeClr val="accent5"/>
                </a:solidFill>
                <a:latin typeface="Agency FB" panose="020B0503020202020204" pitchFamily="34" charset="0"/>
              </a:rPr>
              <a:t>Dweck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, 2010)</a:t>
            </a:r>
          </a:p>
          <a:p>
            <a:pPr lvl="1"/>
            <a:r>
              <a:rPr lang="fr-FR" dirty="0" err="1"/>
              <a:t>Tomorrow</a:t>
            </a:r>
            <a:r>
              <a:rPr lang="fr-FR" dirty="0"/>
              <a:t>: </a:t>
            </a:r>
            <a:r>
              <a:rPr lang="fr-FR" dirty="0" err="1"/>
              <a:t>detecting</a:t>
            </a:r>
            <a:r>
              <a:rPr lang="fr-FR" dirty="0"/>
              <a:t> </a:t>
            </a:r>
            <a:r>
              <a:rPr lang="fr-FR" dirty="0" err="1"/>
              <a:t>student’s</a:t>
            </a:r>
            <a:r>
              <a:rPr lang="fr-FR" dirty="0"/>
              <a:t> </a:t>
            </a:r>
            <a:r>
              <a:rPr lang="fr-FR" dirty="0" err="1"/>
              <a:t>mindset</a:t>
            </a:r>
            <a:r>
              <a:rPr lang="fr-FR" dirty="0"/>
              <a:t> and </a:t>
            </a:r>
            <a:r>
              <a:rPr lang="fr-FR" dirty="0" err="1"/>
              <a:t>develop</a:t>
            </a:r>
            <a:r>
              <a:rPr lang="fr-FR" dirty="0"/>
              <a:t> </a:t>
            </a:r>
            <a:r>
              <a:rPr lang="fr-FR" dirty="0" err="1"/>
              <a:t>it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82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Lifelong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partners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learn</a:t>
            </a:r>
            <a:r>
              <a:rPr lang="fr-FR" dirty="0"/>
              <a:t> more </a:t>
            </a:r>
            <a:r>
              <a:rPr lang="fr-FR" dirty="0" err="1"/>
              <a:t>efficiently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>
                <a:solidFill>
                  <a:schemeClr val="accent5"/>
                </a:solidFill>
                <a:latin typeface="Agency FB" panose="020B0503020202020204" pitchFamily="34" charset="0"/>
              </a:rPr>
              <a:t>(Cole, 1996)</a:t>
            </a:r>
          </a:p>
          <a:p>
            <a:endParaRPr lang="fr-FR" dirty="0">
              <a:solidFill>
                <a:schemeClr val="accent5"/>
              </a:solidFill>
              <a:latin typeface="Agency FB" panose="020B0503020202020204" pitchFamily="34" charset="0"/>
            </a:endParaRPr>
          </a:p>
          <a:p>
            <a:r>
              <a:rPr lang="fr-FR" dirty="0" err="1"/>
              <a:t>Today</a:t>
            </a:r>
            <a:r>
              <a:rPr lang="fr-FR" dirty="0"/>
              <a:t>: </a:t>
            </a:r>
            <a:r>
              <a:rPr lang="fr-FR" dirty="0" err="1"/>
              <a:t>learner-companion</a:t>
            </a:r>
            <a:r>
              <a:rPr lang="fr-FR" dirty="0"/>
              <a:t> help </a:t>
            </a:r>
            <a:r>
              <a:rPr lang="fr-FR" dirty="0" err="1"/>
              <a:t>stimulate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in </a:t>
            </a:r>
            <a:r>
              <a:rPr lang="fr-FR" dirty="0" err="1"/>
              <a:t>various</a:t>
            </a:r>
            <a:r>
              <a:rPr lang="fr-FR" dirty="0"/>
              <a:t> ITS</a:t>
            </a:r>
          </a:p>
          <a:p>
            <a:endParaRPr lang="fr-FR" dirty="0"/>
          </a:p>
          <a:p>
            <a:r>
              <a:rPr lang="fr-FR" dirty="0" err="1"/>
              <a:t>Tomorrow</a:t>
            </a:r>
            <a:r>
              <a:rPr lang="fr-FR" dirty="0"/>
              <a:t>: one assistant </a:t>
            </a:r>
            <a:r>
              <a:rPr lang="fr-FR" dirty="0" err="1"/>
              <a:t>companion</a:t>
            </a:r>
            <a:endParaRPr lang="fr-FR" dirty="0"/>
          </a:p>
          <a:p>
            <a:pPr lvl="1"/>
            <a:r>
              <a:rPr lang="fr-FR" dirty="0" err="1"/>
              <a:t>Across</a:t>
            </a:r>
            <a:r>
              <a:rPr lang="fr-FR" dirty="0"/>
              <a:t> app and </a:t>
            </a:r>
            <a:r>
              <a:rPr lang="fr-FR" dirty="0" err="1"/>
              <a:t>devices</a:t>
            </a:r>
            <a:endParaRPr lang="fr-FR" dirty="0"/>
          </a:p>
          <a:p>
            <a:pPr lvl="1"/>
            <a:r>
              <a:rPr lang="fr-FR" dirty="0"/>
              <a:t>In and </a:t>
            </a:r>
            <a:r>
              <a:rPr lang="fr-FR" dirty="0" err="1"/>
              <a:t>beyond</a:t>
            </a:r>
            <a:r>
              <a:rPr lang="fr-FR" dirty="0"/>
              <a:t> </a:t>
            </a:r>
            <a:r>
              <a:rPr lang="fr-FR" dirty="0" err="1"/>
              <a:t>school</a:t>
            </a:r>
            <a:endParaRPr lang="fr-FR" dirty="0"/>
          </a:p>
          <a:p>
            <a:pPr lvl="1"/>
            <a:r>
              <a:rPr lang="fr-FR" dirty="0" err="1"/>
              <a:t>Choosing</a:t>
            </a:r>
            <a:r>
              <a:rPr lang="fr-FR" dirty="0"/>
              <a:t> the optimal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are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6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Tackling</a:t>
            </a:r>
            <a:r>
              <a:rPr lang="fr-FR" dirty="0"/>
              <a:t> </a:t>
            </a:r>
            <a:r>
              <a:rPr lang="fr-FR" dirty="0" err="1"/>
              <a:t>unsolved</a:t>
            </a:r>
            <a:r>
              <a:rPr lang="fr-FR" dirty="0"/>
              <a:t>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fr-FR" dirty="0"/>
          </a:p>
          <a:p>
            <a:r>
              <a:rPr lang="fr-FR" dirty="0" err="1"/>
              <a:t>Achievement</a:t>
            </a:r>
            <a:r>
              <a:rPr lang="fr-FR" dirty="0"/>
              <a:t> gap – a social issue:</a:t>
            </a:r>
          </a:p>
          <a:p>
            <a:pPr lvl="1"/>
            <a:r>
              <a:rPr lang="fr-FR" dirty="0"/>
              <a:t>Help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one-on-one </a:t>
            </a:r>
            <a:r>
              <a:rPr lang="fr-FR" dirty="0" err="1"/>
              <a:t>tutoring</a:t>
            </a:r>
            <a:endParaRPr lang="fr-FR" dirty="0"/>
          </a:p>
          <a:p>
            <a:pPr lvl="1"/>
            <a:r>
              <a:rPr lang="fr-FR" dirty="0" err="1"/>
              <a:t>Making</a:t>
            </a:r>
            <a:r>
              <a:rPr lang="fr-FR" dirty="0"/>
              <a:t> sure all </a:t>
            </a:r>
            <a:r>
              <a:rPr lang="fr-FR" dirty="0" err="1"/>
              <a:t>benefits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AIED</a:t>
            </a:r>
          </a:p>
          <a:p>
            <a:pPr lvl="1"/>
            <a:endParaRPr lang="fr-FR" dirty="0"/>
          </a:p>
          <a:p>
            <a:r>
              <a:rPr lang="fr-FR" dirty="0" err="1"/>
              <a:t>Developing</a:t>
            </a:r>
            <a:r>
              <a:rPr lang="fr-FR" dirty="0"/>
              <a:t> </a:t>
            </a:r>
            <a:r>
              <a:rPr lang="fr-FR" dirty="0" err="1"/>
              <a:t>teacher</a:t>
            </a:r>
            <a:r>
              <a:rPr lang="fr-FR" dirty="0"/>
              <a:t> expertise:</a:t>
            </a:r>
          </a:p>
          <a:p>
            <a:pPr lvl="1"/>
            <a:r>
              <a:rPr lang="fr-FR" dirty="0" err="1"/>
              <a:t>Reducing</a:t>
            </a:r>
            <a:r>
              <a:rPr lang="fr-FR" dirty="0"/>
              <a:t> stress</a:t>
            </a:r>
          </a:p>
          <a:p>
            <a:pPr lvl="1"/>
            <a:r>
              <a:rPr lang="fr-FR" dirty="0" err="1"/>
              <a:t>Freeing</a:t>
            </a:r>
            <a:r>
              <a:rPr lang="fr-FR" dirty="0"/>
              <a:t> time to do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humans</a:t>
            </a:r>
            <a:r>
              <a:rPr lang="fr-FR" dirty="0"/>
              <a:t> do best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(</a:t>
            </a:r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err="1"/>
              <a:t>grading</a:t>
            </a:r>
            <a:r>
              <a:rPr lang="fr-FR" dirty="0"/>
              <a:t>, </a:t>
            </a:r>
            <a:r>
              <a:rPr lang="fr-FR" dirty="0" err="1"/>
              <a:t>resource</a:t>
            </a:r>
            <a:r>
              <a:rPr lang="fr-FR" dirty="0"/>
              <a:t> </a:t>
            </a:r>
            <a:r>
              <a:rPr lang="fr-FR" dirty="0" err="1"/>
              <a:t>recommendations</a:t>
            </a:r>
            <a:r>
              <a:rPr lang="fr-FR" dirty="0"/>
              <a:t>…)</a:t>
            </a:r>
          </a:p>
          <a:p>
            <a:pPr marL="457200" lvl="1" indent="0">
              <a:buNone/>
            </a:pPr>
            <a:r>
              <a:rPr lang="fr-FR" dirty="0"/>
              <a:t> 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0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about </a:t>
            </a:r>
            <a:r>
              <a:rPr lang="fr-FR" dirty="0" err="1"/>
              <a:t>ethics</a:t>
            </a:r>
            <a:r>
              <a:rPr lang="fr-FR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problem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data collection:</a:t>
            </a:r>
          </a:p>
          <a:p>
            <a:pPr lvl="1"/>
            <a:r>
              <a:rPr lang="fr-FR" dirty="0"/>
              <a:t>For </a:t>
            </a:r>
            <a:r>
              <a:rPr lang="fr-FR" dirty="0" err="1"/>
              <a:t>what</a:t>
            </a:r>
            <a:r>
              <a:rPr lang="fr-FR" dirty="0"/>
              <a:t>? For </a:t>
            </a:r>
            <a:r>
              <a:rPr lang="fr-FR" dirty="0" err="1"/>
              <a:t>whom</a:t>
            </a:r>
            <a:r>
              <a:rPr lang="fr-FR" dirty="0"/>
              <a:t>?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decides</a:t>
            </a:r>
            <a:r>
              <a:rPr lang="fr-FR" dirty="0"/>
              <a:t>?</a:t>
            </a:r>
          </a:p>
          <a:p>
            <a:endParaRPr lang="fr-FR" dirty="0"/>
          </a:p>
          <a:p>
            <a:r>
              <a:rPr lang="fr-FR" dirty="0" err="1"/>
              <a:t>Problem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algorithms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happens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AI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wrong</a:t>
            </a:r>
            <a:r>
              <a:rPr lang="fr-FR" dirty="0"/>
              <a:t>?</a:t>
            </a:r>
          </a:p>
          <a:p>
            <a:pPr lvl="1"/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responsible</a:t>
            </a:r>
            <a:r>
              <a:rPr lang="fr-FR" dirty="0"/>
              <a:t>?</a:t>
            </a:r>
          </a:p>
          <a:p>
            <a:endParaRPr lang="fr-FR" dirty="0"/>
          </a:p>
          <a:p>
            <a:r>
              <a:rPr lang="fr-FR" dirty="0"/>
              <a:t>Sharing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necessary</a:t>
            </a:r>
            <a:r>
              <a:rPr lang="fr-FR" dirty="0"/>
              <a:t> for AIED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successful</a:t>
            </a:r>
            <a:endParaRPr lang="fr-FR" dirty="0"/>
          </a:p>
          <a:p>
            <a:pPr lvl="1"/>
            <a:r>
              <a:rPr lang="fr-FR" dirty="0" err="1"/>
              <a:t>Guaranteed</a:t>
            </a:r>
            <a:r>
              <a:rPr lang="fr-FR" dirty="0"/>
              <a:t> </a:t>
            </a:r>
            <a:r>
              <a:rPr lang="fr-FR" dirty="0" err="1"/>
              <a:t>anonymousness</a:t>
            </a:r>
            <a:r>
              <a:rPr lang="fr-FR" dirty="0"/>
              <a:t> (</a:t>
            </a:r>
            <a:r>
              <a:rPr lang="fr-FR" dirty="0" err="1"/>
              <a:t>privacy</a:t>
            </a:r>
            <a:r>
              <a:rPr lang="fr-FR" dirty="0"/>
              <a:t> by design)</a:t>
            </a:r>
          </a:p>
          <a:p>
            <a:pPr lvl="1"/>
            <a:endParaRPr lang="fr-FR" dirty="0"/>
          </a:p>
          <a:p>
            <a:r>
              <a:rPr lang="fr-FR" dirty="0"/>
              <a:t>AIED encourages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 changes &amp;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relationships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mistake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reported</a:t>
            </a:r>
            <a:r>
              <a:rPr lang="fr-FR" dirty="0"/>
              <a:t> to the </a:t>
            </a:r>
            <a:r>
              <a:rPr lang="fr-FR" dirty="0" err="1"/>
              <a:t>teacher</a:t>
            </a:r>
            <a:r>
              <a:rPr lang="fr-FR" dirty="0"/>
              <a:t>?</a:t>
            </a:r>
          </a:p>
          <a:p>
            <a:pPr lvl="1"/>
            <a:r>
              <a:rPr lang="fr-FR" dirty="0" err="1"/>
              <a:t>Spy</a:t>
            </a:r>
            <a:r>
              <a:rPr lang="fr-FR" dirty="0"/>
              <a:t> </a:t>
            </a:r>
            <a:r>
              <a:rPr lang="fr-FR" dirty="0" err="1"/>
              <a:t>effect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3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cliché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3936416" cy="2337123"/>
          </a:xfrm>
        </p:spPr>
        <p:txBody>
          <a:bodyPr>
            <a:normAutofit/>
          </a:bodyPr>
          <a:lstStyle/>
          <a:p>
            <a:r>
              <a:rPr lang="fr-FR" sz="2800" dirty="0" err="1"/>
              <a:t>Why</a:t>
            </a:r>
            <a:r>
              <a:rPr lang="fr-FR" sz="2800" dirty="0"/>
              <a:t> </a:t>
            </a:r>
            <a:r>
              <a:rPr lang="fr-FR" sz="2800" dirty="0" err="1"/>
              <a:t>so</a:t>
            </a:r>
            <a:r>
              <a:rPr lang="fr-FR" sz="2800" dirty="0"/>
              <a:t> </a:t>
            </a:r>
            <a:r>
              <a:rPr lang="fr-FR" sz="2800" dirty="0" err="1"/>
              <a:t>little</a:t>
            </a:r>
            <a:r>
              <a:rPr lang="fr-FR" sz="2800" dirty="0"/>
              <a:t> change?</a:t>
            </a:r>
          </a:p>
          <a:p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0187"/>
            <a:ext cx="3936416" cy="2151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704499"/>
            <a:ext cx="3628329" cy="3395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20528"/>
            <a:ext cx="4747029" cy="3764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0" y="2045745"/>
            <a:ext cx="4594795" cy="28372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26458"/>
            <a:ext cx="4790910" cy="27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69371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dirty="0"/>
              <a:t>AIED </a:t>
            </a:r>
            <a:r>
              <a:rPr lang="fr-FR" dirty="0" err="1"/>
              <a:t>exists</a:t>
            </a:r>
            <a:r>
              <a:rPr lang="fr-FR" dirty="0"/>
              <a:t> </a:t>
            </a:r>
            <a:r>
              <a:rPr lang="fr-FR" dirty="0" err="1"/>
              <a:t>today</a:t>
            </a:r>
            <a:r>
              <a:rPr lang="fr-FR" dirty="0"/>
              <a:t>, and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more and more important in </a:t>
            </a:r>
            <a:r>
              <a:rPr lang="fr-FR" dirty="0" err="1"/>
              <a:t>years</a:t>
            </a:r>
            <a:r>
              <a:rPr lang="fr-FR" dirty="0"/>
              <a:t> to come</a:t>
            </a:r>
          </a:p>
          <a:p>
            <a:endParaRPr lang="fr-FR" dirty="0"/>
          </a:p>
          <a:p>
            <a:r>
              <a:rPr lang="fr-FR" dirty="0"/>
              <a:t>It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institutional</a:t>
            </a:r>
            <a:r>
              <a:rPr lang="fr-FR" dirty="0"/>
              <a:t> support to spread:</a:t>
            </a:r>
          </a:p>
          <a:p>
            <a:pPr lvl="1"/>
            <a:r>
              <a:rPr lang="fr-FR" dirty="0" err="1"/>
              <a:t>Involve</a:t>
            </a:r>
            <a:r>
              <a:rPr lang="fr-FR" dirty="0"/>
              <a:t> </a:t>
            </a:r>
            <a:r>
              <a:rPr lang="fr-FR" dirty="0" err="1"/>
              <a:t>learners</a:t>
            </a:r>
            <a:r>
              <a:rPr lang="fr-FR" dirty="0"/>
              <a:t>, </a:t>
            </a:r>
            <a:r>
              <a:rPr lang="fr-FR" dirty="0" err="1"/>
              <a:t>teachers</a:t>
            </a:r>
            <a:r>
              <a:rPr lang="fr-FR" dirty="0"/>
              <a:t>, parents in the </a:t>
            </a:r>
            <a:r>
              <a:rPr lang="fr-FR" dirty="0" err="1"/>
              <a:t>co</a:t>
            </a:r>
            <a:r>
              <a:rPr lang="fr-FR" dirty="0"/>
              <a:t>-design of the </a:t>
            </a:r>
            <a:r>
              <a:rPr lang="fr-FR" dirty="0" err="1"/>
              <a:t>next</a:t>
            </a:r>
            <a:r>
              <a:rPr lang="fr-FR" dirty="0"/>
              <a:t> AIED </a:t>
            </a:r>
            <a:r>
              <a:rPr lang="fr-FR" dirty="0" err="1"/>
              <a:t>systems</a:t>
            </a:r>
            <a:r>
              <a:rPr lang="fr-FR" dirty="0"/>
              <a:t> to </a:t>
            </a:r>
            <a:r>
              <a:rPr lang="fr-FR" dirty="0" err="1"/>
              <a:t>meet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fr-FR" dirty="0"/>
          </a:p>
          <a:p>
            <a:pPr lvl="1"/>
            <a:r>
              <a:rPr lang="fr-FR" dirty="0" err="1"/>
              <a:t>Develop</a:t>
            </a:r>
            <a:r>
              <a:rPr lang="fr-FR" dirty="0"/>
              <a:t>, </a:t>
            </a:r>
            <a:r>
              <a:rPr lang="fr-FR" dirty="0" err="1"/>
              <a:t>evaluate</a:t>
            </a:r>
            <a:r>
              <a:rPr lang="fr-FR" dirty="0"/>
              <a:t>… </a:t>
            </a:r>
            <a:r>
              <a:rPr lang="fr-FR" dirty="0" err="1"/>
              <a:t>iterate</a:t>
            </a:r>
            <a:endParaRPr lang="fr-FR" dirty="0"/>
          </a:p>
          <a:p>
            <a:pPr lvl="1"/>
            <a:r>
              <a:rPr lang="fr-FR" dirty="0"/>
              <a:t>Spread data standards</a:t>
            </a:r>
          </a:p>
          <a:p>
            <a:pPr lvl="1"/>
            <a:r>
              <a:rPr lang="fr-FR" dirty="0"/>
              <a:t>Share data, but </a:t>
            </a:r>
            <a:r>
              <a:rPr lang="fr-FR" dirty="0" err="1"/>
              <a:t>keeping</a:t>
            </a:r>
            <a:r>
              <a:rPr lang="fr-FR" dirty="0"/>
              <a:t> the </a:t>
            </a:r>
            <a:r>
              <a:rPr lang="fr-FR" dirty="0" err="1"/>
              <a:t>ethics</a:t>
            </a:r>
            <a:r>
              <a:rPr lang="fr-FR" dirty="0"/>
              <a:t> in </a:t>
            </a:r>
            <a:r>
              <a:rPr lang="fr-FR" dirty="0" err="1"/>
              <a:t>mind</a:t>
            </a:r>
            <a:r>
              <a:rPr lang="fr-FR" dirty="0"/>
              <a:t>!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rgbClr val="C00000"/>
                </a:solidFill>
              </a:rPr>
              <a:t>The </a:t>
            </a:r>
            <a:r>
              <a:rPr lang="fr-FR" b="1" dirty="0" err="1">
                <a:solidFill>
                  <a:srgbClr val="C00000"/>
                </a:solidFill>
              </a:rPr>
              <a:t>potential</a:t>
            </a:r>
            <a:r>
              <a:rPr lang="fr-FR" b="1" dirty="0">
                <a:solidFill>
                  <a:srgbClr val="C00000"/>
                </a:solidFill>
              </a:rPr>
              <a:t> gain </a:t>
            </a:r>
            <a:r>
              <a:rPr lang="fr-FR" b="1" dirty="0" err="1">
                <a:solidFill>
                  <a:srgbClr val="C00000"/>
                </a:solidFill>
              </a:rPr>
              <a:t>is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too</a:t>
            </a:r>
            <a:r>
              <a:rPr lang="fr-FR" b="1" dirty="0">
                <a:solidFill>
                  <a:srgbClr val="C00000"/>
                </a:solidFill>
              </a:rPr>
              <a:t> important to ignore the </a:t>
            </a:r>
            <a:r>
              <a:rPr lang="fr-FR" b="1" dirty="0" err="1">
                <a:solidFill>
                  <a:srgbClr val="C00000"/>
                </a:solidFill>
              </a:rPr>
              <a:t>opportunity</a:t>
            </a:r>
            <a:r>
              <a:rPr lang="fr-FR" b="1" dirty="0">
                <a:solidFill>
                  <a:srgbClr val="C00000"/>
                </a:solidFill>
              </a:rPr>
              <a:t>!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2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right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AIED?</a:t>
            </a:r>
          </a:p>
          <a:p>
            <a:pPr lvl="1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bring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How?</a:t>
            </a:r>
          </a:p>
          <a:p>
            <a:endParaRPr lang="fr-FR" dirty="0"/>
          </a:p>
          <a:p>
            <a:r>
              <a:rPr lang="fr-FR" dirty="0"/>
              <a:t>How to </a:t>
            </a:r>
            <a:r>
              <a:rPr lang="fr-FR" dirty="0" err="1"/>
              <a:t>connect</a:t>
            </a:r>
            <a:r>
              <a:rPr lang="fr-FR" dirty="0"/>
              <a:t> AI to </a:t>
            </a:r>
            <a:r>
              <a:rPr lang="fr-FR" dirty="0" err="1"/>
              <a:t>teaching</a:t>
            </a:r>
            <a:r>
              <a:rPr lang="fr-FR" dirty="0"/>
              <a:t> and </a:t>
            </a:r>
            <a:r>
              <a:rPr lang="fr-FR" dirty="0" err="1"/>
              <a:t>learning</a:t>
            </a:r>
            <a:r>
              <a:rPr lang="fr-FR" dirty="0"/>
              <a:t>?</a:t>
            </a:r>
          </a:p>
          <a:p>
            <a:pPr lvl="1"/>
            <a:r>
              <a:rPr lang="fr-FR" dirty="0" err="1"/>
              <a:t>Risk</a:t>
            </a:r>
            <a:r>
              <a:rPr lang="fr-FR" dirty="0"/>
              <a:t>: </a:t>
            </a:r>
            <a:r>
              <a:rPr lang="fr-FR" dirty="0" err="1"/>
              <a:t>adapting</a:t>
            </a:r>
            <a:r>
              <a:rPr lang="fr-FR" dirty="0"/>
              <a:t> to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liked</a:t>
            </a:r>
            <a:r>
              <a:rPr lang="fr-FR" dirty="0"/>
              <a:t>, not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learned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Making</a:t>
            </a:r>
            <a:r>
              <a:rPr lang="fr-FR" dirty="0"/>
              <a:t> an impact at the right </a:t>
            </a:r>
            <a:r>
              <a:rPr lang="fr-FR" dirty="0" err="1"/>
              <a:t>level</a:t>
            </a:r>
            <a:r>
              <a:rPr lang="fr-FR" dirty="0"/>
              <a:t>: </a:t>
            </a:r>
            <a:r>
              <a:rPr lang="fr-FR" b="1" dirty="0" err="1"/>
              <a:t>teachers</a:t>
            </a:r>
            <a:r>
              <a:rPr lang="fr-FR" b="1" dirty="0"/>
              <a:t> &amp; </a:t>
            </a:r>
            <a:r>
              <a:rPr lang="fr-FR" b="1" dirty="0" err="1"/>
              <a:t>students</a:t>
            </a:r>
            <a:r>
              <a:rPr lang="fr-FR" b="1" dirty="0"/>
              <a:t> </a:t>
            </a:r>
            <a:r>
              <a:rPr lang="fr-FR" b="1" dirty="0" err="1"/>
              <a:t>level</a:t>
            </a:r>
            <a:endParaRPr lang="fr-FR" b="1" dirty="0"/>
          </a:p>
          <a:p>
            <a:pPr lvl="1"/>
            <a:r>
              <a:rPr lang="fr-FR" dirty="0" err="1"/>
              <a:t>Risk</a:t>
            </a:r>
            <a:r>
              <a:rPr lang="fr-FR" dirty="0"/>
              <a:t>: more efficient administration, not more efficient </a:t>
            </a:r>
            <a:r>
              <a:rPr lang="fr-FR" dirty="0" err="1"/>
              <a:t>learning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Ethics</a:t>
            </a:r>
            <a:r>
              <a:rPr lang="fr-FR" dirty="0"/>
              <a:t>: </a:t>
            </a:r>
            <a:r>
              <a:rPr lang="fr-FR" dirty="0" err="1"/>
              <a:t>what</a:t>
            </a:r>
            <a:r>
              <a:rPr lang="fr-FR" dirty="0"/>
              <a:t> acceptable uses?</a:t>
            </a:r>
          </a:p>
          <a:p>
            <a:pPr lvl="1"/>
            <a:r>
              <a:rPr lang="fr-FR" dirty="0" err="1"/>
              <a:t>Risk</a:t>
            </a:r>
            <a:r>
              <a:rPr lang="fr-FR" dirty="0"/>
              <a:t>: new </a:t>
            </a:r>
            <a:r>
              <a:rPr lang="fr-FR" dirty="0" err="1"/>
              <a:t>ideas</a:t>
            </a:r>
            <a:r>
              <a:rPr lang="fr-FR" dirty="0"/>
              <a:t> once the data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there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Goals </a:t>
            </a:r>
            <a:r>
              <a:rPr lang="fr-FR" dirty="0" err="1"/>
              <a:t>today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Not </a:t>
            </a:r>
            <a:r>
              <a:rPr lang="fr-FR" dirty="0" err="1"/>
              <a:t>replacing</a:t>
            </a:r>
            <a:r>
              <a:rPr lang="fr-FR" dirty="0"/>
              <a:t> the </a:t>
            </a:r>
            <a:r>
              <a:rPr lang="fr-FR" dirty="0" err="1"/>
              <a:t>teachers</a:t>
            </a:r>
            <a:r>
              <a:rPr lang="fr-FR" dirty="0"/>
              <a:t>: </a:t>
            </a:r>
            <a:r>
              <a:rPr lang="fr-FR" dirty="0" err="1"/>
              <a:t>harness</a:t>
            </a:r>
            <a:r>
              <a:rPr lang="fr-FR" dirty="0"/>
              <a:t> the </a:t>
            </a:r>
            <a:r>
              <a:rPr lang="fr-FR" dirty="0" err="1"/>
              <a:t>strengths</a:t>
            </a:r>
            <a:r>
              <a:rPr lang="fr-FR" dirty="0"/>
              <a:t> of AI to </a:t>
            </a:r>
            <a:r>
              <a:rPr lang="fr-FR" dirty="0" err="1"/>
              <a:t>empower</a:t>
            </a:r>
            <a:r>
              <a:rPr lang="fr-FR" dirty="0"/>
              <a:t> </a:t>
            </a:r>
            <a:r>
              <a:rPr lang="fr-FR" dirty="0" err="1"/>
              <a:t>them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Learning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more:</a:t>
            </a:r>
          </a:p>
          <a:p>
            <a:pPr lvl="1"/>
            <a:r>
              <a:rPr lang="fr-FR" dirty="0" err="1"/>
              <a:t>Personalized</a:t>
            </a:r>
            <a:endParaRPr lang="fr-FR" dirty="0"/>
          </a:p>
          <a:p>
            <a:pPr lvl="1"/>
            <a:r>
              <a:rPr lang="fr-FR" dirty="0"/>
              <a:t>Flexible</a:t>
            </a:r>
          </a:p>
          <a:p>
            <a:pPr lvl="1"/>
            <a:r>
              <a:rPr lang="fr-FR" dirty="0"/>
              <a:t>Inclusive</a:t>
            </a:r>
          </a:p>
          <a:p>
            <a:pPr lvl="1"/>
            <a:r>
              <a:rPr lang="fr-FR" dirty="0" err="1"/>
              <a:t>Engaging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Respond</a:t>
            </a:r>
            <a:r>
              <a:rPr lang="fr-FR" dirty="0"/>
              <a:t> to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learned</a:t>
            </a:r>
            <a:r>
              <a:rPr lang="fr-FR" dirty="0"/>
              <a:t>, how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learned</a:t>
            </a:r>
            <a:r>
              <a:rPr lang="fr-FR" dirty="0"/>
              <a:t>,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felt</a:t>
            </a:r>
            <a:r>
              <a:rPr lang="fr-FR" dirty="0"/>
              <a:t>…</a:t>
            </a:r>
          </a:p>
          <a:p>
            <a:pPr lvl="1"/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dilemma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Decades</a:t>
            </a:r>
            <a:r>
              <a:rPr lang="fr-FR" dirty="0"/>
              <a:t> of </a:t>
            </a:r>
            <a:r>
              <a:rPr lang="fr-FR" dirty="0" err="1"/>
              <a:t>research</a:t>
            </a:r>
            <a:r>
              <a:rPr lang="fr-FR" dirty="0"/>
              <a:t>: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 err="1"/>
              <a:t>ideas</a:t>
            </a:r>
            <a:r>
              <a:rPr lang="fr-FR" dirty="0"/>
              <a:t> are </a:t>
            </a:r>
            <a:r>
              <a:rPr lang="fr-FR" dirty="0" err="1"/>
              <a:t>there</a:t>
            </a:r>
            <a:endParaRPr lang="fr-FR" dirty="0"/>
          </a:p>
          <a:p>
            <a:pPr lvl="1"/>
            <a:r>
              <a:rPr lang="fr-FR" dirty="0"/>
              <a:t>(Cheap) </a:t>
            </a:r>
            <a:r>
              <a:rPr lang="fr-FR" dirty="0" err="1"/>
              <a:t>technological</a:t>
            </a:r>
            <a:r>
              <a:rPr lang="fr-FR" dirty="0"/>
              <a:t> </a:t>
            </a:r>
            <a:r>
              <a:rPr lang="fr-FR" dirty="0" err="1"/>
              <a:t>devices</a:t>
            </a:r>
            <a:r>
              <a:rPr lang="fr-FR" dirty="0"/>
              <a:t> are </a:t>
            </a:r>
            <a:r>
              <a:rPr lang="fr-FR" dirty="0" err="1"/>
              <a:t>there</a:t>
            </a:r>
            <a:endParaRPr lang="fr-FR" dirty="0"/>
          </a:p>
          <a:p>
            <a:pPr lvl="1"/>
            <a:r>
              <a:rPr lang="fr-FR" dirty="0" err="1"/>
              <a:t>Practical</a:t>
            </a:r>
            <a:r>
              <a:rPr lang="fr-FR" dirty="0"/>
              <a:t> applications… not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much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6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569371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Not </a:t>
            </a:r>
            <a:r>
              <a:rPr lang="fr-FR" dirty="0" err="1"/>
              <a:t>easy</a:t>
            </a:r>
            <a:r>
              <a:rPr lang="fr-FR" dirty="0"/>
              <a:t> to </a:t>
            </a:r>
            <a:r>
              <a:rPr lang="fr-FR" dirty="0" err="1"/>
              <a:t>define</a:t>
            </a:r>
            <a:endParaRPr lang="fr-FR" dirty="0"/>
          </a:p>
          <a:p>
            <a:endParaRPr lang="fr-FR" dirty="0"/>
          </a:p>
          <a:p>
            <a:r>
              <a:rPr lang="fr-FR" dirty="0"/>
              <a:t>AI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shifting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New, </a:t>
            </a:r>
            <a:r>
              <a:rPr lang="fr-FR" dirty="0" err="1"/>
              <a:t>exciting</a:t>
            </a:r>
            <a:r>
              <a:rPr lang="fr-FR" dirty="0"/>
              <a:t>, </a:t>
            </a:r>
            <a:r>
              <a:rPr lang="fr-FR" dirty="0" err="1"/>
              <a:t>magical</a:t>
            </a:r>
            <a:r>
              <a:rPr lang="fr-FR" dirty="0"/>
              <a:t>… « AI »</a:t>
            </a:r>
          </a:p>
          <a:p>
            <a:pPr lvl="1"/>
            <a:r>
              <a:rPr lang="fr-FR" dirty="0"/>
              <a:t>Common, invisible… « </a:t>
            </a:r>
            <a:r>
              <a:rPr lang="fr-FR" dirty="0" err="1"/>
              <a:t>algorithm</a:t>
            </a:r>
            <a:r>
              <a:rPr lang="fr-FR" dirty="0"/>
              <a:t> », « app »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i="1" dirty="0"/>
          </a:p>
          <a:p>
            <a:endParaRPr lang="fr-FR" i="1" dirty="0"/>
          </a:p>
          <a:p>
            <a:r>
              <a:rPr lang="fr-FR" i="1" dirty="0" err="1"/>
              <a:t>Systems</a:t>
            </a:r>
            <a:r>
              <a:rPr lang="fr-FR" i="1" dirty="0"/>
              <a:t> </a:t>
            </a:r>
            <a:r>
              <a:rPr lang="fr-FR" i="1" dirty="0" err="1"/>
              <a:t>designed</a:t>
            </a:r>
            <a:r>
              <a:rPr lang="fr-FR" i="1" dirty="0"/>
              <a:t> to </a:t>
            </a:r>
            <a:r>
              <a:rPr lang="fr-FR" i="1" dirty="0" err="1"/>
              <a:t>interact</a:t>
            </a:r>
            <a:r>
              <a:rPr lang="fr-FR" i="1" dirty="0"/>
              <a:t> </a:t>
            </a:r>
            <a:r>
              <a:rPr lang="fr-FR" i="1" dirty="0" err="1"/>
              <a:t>with</a:t>
            </a:r>
            <a:r>
              <a:rPr lang="fr-FR" i="1" dirty="0"/>
              <a:t> the world </a:t>
            </a:r>
            <a:r>
              <a:rPr lang="fr-FR" i="1" dirty="0" err="1"/>
              <a:t>through</a:t>
            </a:r>
            <a:r>
              <a:rPr lang="fr-FR" i="1" dirty="0"/>
              <a:t> </a:t>
            </a:r>
            <a:r>
              <a:rPr lang="fr-FR" i="1" dirty="0" err="1"/>
              <a:t>capabilities</a:t>
            </a:r>
            <a:r>
              <a:rPr lang="fr-FR" i="1" dirty="0"/>
              <a:t> and intelligent </a:t>
            </a:r>
            <a:r>
              <a:rPr lang="fr-FR" i="1" dirty="0" err="1"/>
              <a:t>behaviors</a:t>
            </a:r>
            <a:r>
              <a:rPr lang="fr-FR" i="1" dirty="0"/>
              <a:t> </a:t>
            </a:r>
            <a:r>
              <a:rPr lang="fr-FR" i="1" dirty="0" err="1"/>
              <a:t>that</a:t>
            </a:r>
            <a:r>
              <a:rPr lang="fr-FR" i="1" dirty="0"/>
              <a:t> are « </a:t>
            </a:r>
            <a:r>
              <a:rPr lang="fr-FR" i="1" dirty="0" err="1"/>
              <a:t>human</a:t>
            </a:r>
            <a:r>
              <a:rPr lang="fr-FR" i="1" dirty="0"/>
              <a:t>-like 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9825" r="17307" b="13213"/>
          <a:stretch/>
        </p:blipFill>
        <p:spPr>
          <a:xfrm>
            <a:off x="1848707" y="3583319"/>
            <a:ext cx="1029561" cy="1008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34" y="3581527"/>
            <a:ext cx="995579" cy="995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3582009"/>
            <a:ext cx="998950" cy="998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000" r="90000">
                        <a14:foregroundMark x1="71000" y1="52000" x2="71000" y2="52000"/>
                        <a14:foregroundMark x1="71000" y1="52000" x2="71000" y2="52000"/>
                        <a14:foregroundMark x1="76500" y1="77000" x2="76500" y2="77000"/>
                        <a14:foregroundMark x1="76500" y1="77000" x2="76500" y2="77000"/>
                        <a14:foregroundMark x1="87500" y1="38500" x2="87500" y2="38500"/>
                        <a14:foregroundMark x1="87500" y1="38500" x2="87500" y2="38500"/>
                        <a14:foregroundMark x1="87500" y1="38500" x2="87500" y2="38500"/>
                        <a14:foregroundMark x1="87500" y1="38500" x2="87500" y2="38500"/>
                        <a14:foregroundMark x1="84500" y1="38000" x2="84500" y2="38000"/>
                        <a14:foregroundMark x1="84500" y1="38000" x2="84500" y2="38000"/>
                        <a14:foregroundMark x1="71500" y1="50000" x2="71500" y2="50000"/>
                        <a14:foregroundMark x1="71500" y1="50000" x2="71500" y2="50000"/>
                        <a14:foregroundMark x1="76500" y1="54000" x2="76500" y2="54000"/>
                        <a14:foregroundMark x1="76500" y1="54000" x2="76500" y2="54000"/>
                        <a14:foregroundMark x1="73500" y1="55000" x2="73500" y2="55000"/>
                        <a14:foregroundMark x1="73500" y1="55500" x2="73500" y2="55500"/>
                        <a14:foregroundMark x1="71000" y1="74500" x2="71000" y2="74500"/>
                        <a14:foregroundMark x1="71000" y1="83000" x2="71000" y2="83000"/>
                        <a14:foregroundMark x1="71000" y1="83000" x2="71000" y2="83000"/>
                        <a14:foregroundMark x1="68000" y1="78000" x2="68000" y2="78000"/>
                        <a14:foregroundMark x1="68000" y1="78000" x2="68000" y2="78000"/>
                        <a14:foregroundMark x1="68000" y1="74500" x2="68000" y2="74500"/>
                        <a14:foregroundMark x1="68000" y1="74500" x2="68000" y2="74500"/>
                        <a14:foregroundMark x1="77000" y1="72500" x2="73500" y2="82500"/>
                        <a14:foregroundMark x1="74500" y1="57500" x2="75500" y2="57000"/>
                        <a14:foregroundMark x1="87000" y1="40500" x2="86500" y2="37500"/>
                        <a14:foregroundMark x1="9000" y1="38000" x2="900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73016"/>
            <a:ext cx="1036805" cy="10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But </a:t>
            </a:r>
            <a:r>
              <a:rPr lang="fr-FR" dirty="0" err="1"/>
              <a:t>what</a:t>
            </a:r>
            <a:r>
              <a:rPr lang="fr-FR" dirty="0"/>
              <a:t> about…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374283"/>
            <a:ext cx="6840760" cy="385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6696" y="5453195"/>
            <a:ext cx="573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« General AI »</a:t>
            </a:r>
            <a:r>
              <a:rPr lang="fr-FR" sz="2000" dirty="0"/>
              <a:t>	</a:t>
            </a:r>
            <a:r>
              <a:rPr lang="fr-FR" sz="2000" dirty="0" err="1"/>
              <a:t>can</a:t>
            </a:r>
            <a:r>
              <a:rPr lang="fr-FR" sz="2000" dirty="0"/>
              <a:t> do </a:t>
            </a:r>
            <a:r>
              <a:rPr lang="fr-FR" sz="2000" dirty="0" err="1"/>
              <a:t>everything</a:t>
            </a:r>
            <a:r>
              <a:rPr lang="fr-FR" sz="2000" dirty="0"/>
              <a:t> a </a:t>
            </a:r>
            <a:r>
              <a:rPr lang="fr-FR" sz="2000" dirty="0" err="1"/>
              <a:t>human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do, </a:t>
            </a:r>
          </a:p>
          <a:p>
            <a:r>
              <a:rPr lang="fr-FR" sz="2000" dirty="0"/>
              <a:t>		at least as </a:t>
            </a:r>
            <a:r>
              <a:rPr lang="fr-FR" sz="2000" dirty="0" err="1"/>
              <a:t>well</a:t>
            </a:r>
            <a:r>
              <a:rPr lang="fr-FR" sz="2000" dirty="0"/>
              <a:t> as a </a:t>
            </a:r>
            <a:r>
              <a:rPr lang="fr-FR" sz="2000" dirty="0" err="1"/>
              <a:t>human</a:t>
            </a:r>
            <a:r>
              <a:rPr lang="fr-FR" sz="2000" dirty="0"/>
              <a:t> </a:t>
            </a:r>
            <a:r>
              <a:rPr lang="fr-FR" sz="2000" dirty="0" err="1"/>
              <a:t>does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022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30 </a:t>
            </a:r>
            <a:r>
              <a:rPr lang="fr-FR" dirty="0" err="1"/>
              <a:t>years</a:t>
            </a:r>
            <a:r>
              <a:rPr lang="fr-FR" dirty="0"/>
              <a:t> of </a:t>
            </a:r>
            <a:r>
              <a:rPr lang="fr-FR" dirty="0" err="1"/>
              <a:t>research</a:t>
            </a:r>
            <a:endParaRPr lang="fr-FR" dirty="0"/>
          </a:p>
          <a:p>
            <a:endParaRPr lang="fr-FR" dirty="0"/>
          </a:p>
          <a:p>
            <a:r>
              <a:rPr lang="fr-FR" dirty="0"/>
              <a:t>AI + </a:t>
            </a:r>
            <a:r>
              <a:rPr lang="fr-FR" dirty="0" err="1"/>
              <a:t>learning</a:t>
            </a:r>
            <a:r>
              <a:rPr lang="fr-FR" dirty="0"/>
              <a:t> sciences (</a:t>
            </a:r>
            <a:r>
              <a:rPr lang="fr-FR" dirty="0" err="1"/>
              <a:t>education</a:t>
            </a:r>
            <a:r>
              <a:rPr lang="fr-FR" dirty="0"/>
              <a:t>, </a:t>
            </a:r>
            <a:r>
              <a:rPr lang="fr-FR" dirty="0" err="1"/>
              <a:t>psychology</a:t>
            </a:r>
            <a:r>
              <a:rPr lang="fr-FR" dirty="0"/>
              <a:t>, neuroscience, </a:t>
            </a:r>
            <a:r>
              <a:rPr lang="fr-FR" dirty="0" err="1"/>
              <a:t>linguistics</a:t>
            </a:r>
            <a:r>
              <a:rPr lang="fr-FR" dirty="0"/>
              <a:t>, </a:t>
            </a:r>
            <a:r>
              <a:rPr lang="fr-FR" dirty="0" err="1"/>
              <a:t>sociology</a:t>
            </a:r>
            <a:r>
              <a:rPr lang="fr-FR" dirty="0"/>
              <a:t>) to </a:t>
            </a:r>
            <a:r>
              <a:rPr lang="fr-FR" dirty="0" err="1"/>
              <a:t>promote</a:t>
            </a:r>
            <a:r>
              <a:rPr lang="fr-FR" dirty="0"/>
              <a:t> adaptive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environments</a:t>
            </a:r>
            <a:endParaRPr lang="fr-FR" dirty="0"/>
          </a:p>
          <a:p>
            <a:endParaRPr lang="fr-FR" dirty="0"/>
          </a:p>
          <a:p>
            <a:r>
              <a:rPr lang="fr-FR" dirty="0"/>
              <a:t>Goal: </a:t>
            </a:r>
            <a:r>
              <a:rPr lang="fr-FR" dirty="0" err="1"/>
              <a:t>opening</a:t>
            </a:r>
            <a:r>
              <a:rPr lang="fr-FR" dirty="0"/>
              <a:t> the black box of </a:t>
            </a:r>
            <a:r>
              <a:rPr lang="fr-FR" dirty="0" err="1"/>
              <a:t>learning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Methods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theories</a:t>
            </a:r>
            <a:endParaRPr lang="fr-FR" dirty="0"/>
          </a:p>
          <a:p>
            <a:pPr lvl="1"/>
            <a:r>
              <a:rPr lang="fr-FR" dirty="0"/>
              <a:t>Building </a:t>
            </a:r>
            <a:r>
              <a:rPr lang="fr-FR" dirty="0" err="1"/>
              <a:t>models</a:t>
            </a:r>
            <a:r>
              <a:rPr lang="fr-FR" dirty="0"/>
              <a:t> (</a:t>
            </a:r>
            <a:r>
              <a:rPr lang="fr-FR" dirty="0" err="1"/>
              <a:t>knowledge</a:t>
            </a:r>
            <a:r>
              <a:rPr lang="fr-FR" dirty="0"/>
              <a:t> about the world)</a:t>
            </a:r>
          </a:p>
          <a:p>
            <a:pPr lvl="1"/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algorithm</a:t>
            </a:r>
            <a:endParaRPr lang="fr-FR" dirty="0"/>
          </a:p>
          <a:p>
            <a:pPr lvl="1"/>
            <a:r>
              <a:rPr lang="fr-FR" dirty="0" err="1"/>
              <a:t>Testing</a:t>
            </a:r>
            <a:endParaRPr lang="fr-FR" dirty="0"/>
          </a:p>
          <a:p>
            <a:pPr lvl="1"/>
            <a:r>
              <a:rPr lang="fr-FR" dirty="0" err="1"/>
              <a:t>Iterating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0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err="1"/>
              <a:t>Pedagogical</a:t>
            </a:r>
            <a:r>
              <a:rPr lang="fr-FR" b="1" dirty="0"/>
              <a:t> model</a:t>
            </a:r>
            <a:r>
              <a:rPr lang="fr-FR" dirty="0"/>
              <a:t>: how to </a:t>
            </a:r>
            <a:r>
              <a:rPr lang="fr-FR" dirty="0" err="1"/>
              <a:t>teach</a:t>
            </a:r>
            <a:endParaRPr lang="fr-FR" dirty="0"/>
          </a:p>
          <a:p>
            <a:pPr lvl="1"/>
            <a:r>
              <a:rPr lang="fr-FR" dirty="0"/>
              <a:t>Productive </a:t>
            </a:r>
            <a:r>
              <a:rPr lang="fr-FR" dirty="0" err="1"/>
              <a:t>failures</a:t>
            </a:r>
            <a:r>
              <a:rPr lang="fr-FR" dirty="0"/>
              <a:t> (</a:t>
            </a:r>
            <a:r>
              <a:rPr lang="fr-FR" dirty="0" err="1"/>
              <a:t>mistakes</a:t>
            </a:r>
            <a:r>
              <a:rPr lang="fr-FR" dirty="0"/>
              <a:t> are ok)</a:t>
            </a:r>
          </a:p>
          <a:p>
            <a:pPr lvl="1"/>
            <a:r>
              <a:rPr lang="fr-FR" dirty="0" err="1"/>
              <a:t>Appropriate</a:t>
            </a:r>
            <a:r>
              <a:rPr lang="fr-FR" dirty="0"/>
              <a:t> feedback (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hints</a:t>
            </a:r>
            <a:r>
              <a:rPr lang="fr-FR" dirty="0"/>
              <a:t>, </a:t>
            </a:r>
            <a:r>
              <a:rPr lang="fr-FR" dirty="0" err="1"/>
              <a:t>when</a:t>
            </a:r>
            <a:r>
              <a:rPr lang="fr-FR" dirty="0"/>
              <a:t>…?)</a:t>
            </a:r>
          </a:p>
          <a:p>
            <a:pPr lvl="1"/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(how?)</a:t>
            </a:r>
          </a:p>
          <a:p>
            <a:pPr lvl="1"/>
            <a:endParaRPr lang="fr-FR" dirty="0"/>
          </a:p>
          <a:p>
            <a:r>
              <a:rPr lang="fr-FR" b="1" dirty="0"/>
              <a:t>Domain model</a:t>
            </a:r>
            <a:r>
              <a:rPr lang="fr-FR" dirty="0"/>
              <a:t>: </a:t>
            </a:r>
            <a:r>
              <a:rPr lang="fr-FR" dirty="0" err="1"/>
              <a:t>what</a:t>
            </a:r>
            <a:r>
              <a:rPr lang="fr-FR" dirty="0"/>
              <a:t> to </a:t>
            </a:r>
            <a:r>
              <a:rPr lang="fr-FR" dirty="0" err="1"/>
              <a:t>teach</a:t>
            </a:r>
            <a:endParaRPr lang="fr-FR" dirty="0"/>
          </a:p>
          <a:p>
            <a:endParaRPr lang="fr-FR" dirty="0"/>
          </a:p>
          <a:p>
            <a:r>
              <a:rPr lang="fr-FR" b="1" dirty="0" err="1"/>
              <a:t>Learner</a:t>
            </a:r>
            <a:r>
              <a:rPr lang="fr-FR" b="1" dirty="0"/>
              <a:t> model</a:t>
            </a:r>
            <a:r>
              <a:rPr lang="fr-FR" dirty="0"/>
              <a:t>: </a:t>
            </a:r>
            <a:r>
              <a:rPr lang="fr-FR" dirty="0" err="1"/>
              <a:t>students</a:t>
            </a:r>
            <a:r>
              <a:rPr lang="fr-FR" dirty="0"/>
              <a:t>’ </a:t>
            </a:r>
            <a:r>
              <a:rPr lang="fr-FR" dirty="0" err="1"/>
              <a:t>status</a:t>
            </a:r>
            <a:r>
              <a:rPr lang="fr-FR" dirty="0"/>
              <a:t> (</a:t>
            </a:r>
            <a:r>
              <a:rPr lang="fr-FR" dirty="0" err="1"/>
              <a:t>frequent</a:t>
            </a:r>
            <a:r>
              <a:rPr lang="fr-FR" dirty="0"/>
              <a:t> update)</a:t>
            </a:r>
          </a:p>
          <a:p>
            <a:pPr lvl="1"/>
            <a:r>
              <a:rPr lang="fr-FR" dirty="0" err="1"/>
              <a:t>Achievements</a:t>
            </a:r>
            <a:r>
              <a:rPr lang="fr-FR" dirty="0"/>
              <a:t>, </a:t>
            </a:r>
            <a:r>
              <a:rPr lang="fr-FR" dirty="0" err="1"/>
              <a:t>skills</a:t>
            </a:r>
            <a:r>
              <a:rPr lang="fr-FR" dirty="0"/>
              <a:t>, </a:t>
            </a:r>
            <a:r>
              <a:rPr lang="fr-FR" dirty="0" err="1"/>
              <a:t>difficulties</a:t>
            </a:r>
            <a:endParaRPr lang="fr-FR" dirty="0"/>
          </a:p>
          <a:p>
            <a:pPr lvl="1"/>
            <a:r>
              <a:rPr lang="fr-FR" dirty="0" err="1"/>
              <a:t>Emotional</a:t>
            </a:r>
            <a:r>
              <a:rPr lang="fr-FR" dirty="0"/>
              <a:t> state</a:t>
            </a:r>
          </a:p>
          <a:p>
            <a:pPr lvl="1"/>
            <a:r>
              <a:rPr lang="fr-FR" dirty="0"/>
              <a:t>Engagement (time on </a:t>
            </a:r>
            <a:r>
              <a:rPr lang="fr-FR" dirty="0" err="1"/>
              <a:t>task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: </a:t>
            </a:r>
            <a:r>
              <a:rPr lang="fr-FR" dirty="0" err="1"/>
              <a:t>metacognitive</a:t>
            </a:r>
            <a:r>
              <a:rPr lang="fr-FR" dirty="0"/>
              <a:t>, </a:t>
            </a:r>
            <a:r>
              <a:rPr lang="fr-FR" dirty="0" err="1"/>
              <a:t>emotional</a:t>
            </a:r>
            <a:r>
              <a:rPr lang="fr-FR" dirty="0"/>
              <a:t>, social…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3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</a:t>
            </a:r>
            <a:r>
              <a:rPr lang="fr-FR" dirty="0" err="1"/>
              <a:t>typical</a:t>
            </a:r>
            <a:r>
              <a:rPr lang="fr-FR" dirty="0"/>
              <a:t> AI-</a:t>
            </a:r>
            <a:r>
              <a:rPr lang="fr-FR" dirty="0" err="1"/>
              <a:t>driven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environment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8547-EC38-4355-A607-9117D14AB553}" type="slidenum">
              <a:rPr lang="en-CA" smtClean="0"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AI for Education - F. Bouchet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41515" y="1534183"/>
            <a:ext cx="2448272" cy="598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Domain model</a:t>
            </a:r>
          </a:p>
        </p:txBody>
      </p:sp>
      <p:sp>
        <p:nvSpPr>
          <p:cNvPr id="7" name="Oval 6"/>
          <p:cNvSpPr/>
          <p:nvPr/>
        </p:nvSpPr>
        <p:spPr>
          <a:xfrm>
            <a:off x="251520" y="2419497"/>
            <a:ext cx="24482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Pedagogical</a:t>
            </a:r>
            <a:r>
              <a:rPr lang="fr-FR" dirty="0"/>
              <a:t> model</a:t>
            </a:r>
          </a:p>
        </p:txBody>
      </p:sp>
      <p:sp>
        <p:nvSpPr>
          <p:cNvPr id="8" name="Oval 7"/>
          <p:cNvSpPr/>
          <p:nvPr/>
        </p:nvSpPr>
        <p:spPr>
          <a:xfrm>
            <a:off x="6444208" y="2419713"/>
            <a:ext cx="24482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Learner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model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3347864" y="2348880"/>
            <a:ext cx="2448272" cy="933323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Algorithms</a:t>
            </a:r>
            <a:r>
              <a:rPr lang="fr-FR" dirty="0"/>
              <a:t>:</a:t>
            </a:r>
          </a:p>
          <a:p>
            <a:pPr algn="ctr"/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cxnSp>
        <p:nvCxnSpPr>
          <p:cNvPr id="11" name="Connector: Elbow 10"/>
          <p:cNvCxnSpPr>
            <a:stCxn id="7" idx="6"/>
            <a:endCxn id="9" idx="1"/>
          </p:cNvCxnSpPr>
          <p:nvPr/>
        </p:nvCxnSpPr>
        <p:spPr>
          <a:xfrm>
            <a:off x="2699792" y="2815541"/>
            <a:ext cx="648072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/>
          <p:cNvCxnSpPr>
            <a:stCxn id="8" idx="2"/>
            <a:endCxn id="9" idx="3"/>
          </p:cNvCxnSpPr>
          <p:nvPr/>
        </p:nvCxnSpPr>
        <p:spPr>
          <a:xfrm rot="10800000">
            <a:off x="5796136" y="2815543"/>
            <a:ext cx="648072" cy="2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4"/>
            <a:endCxn id="9" idx="0"/>
          </p:cNvCxnSpPr>
          <p:nvPr/>
        </p:nvCxnSpPr>
        <p:spPr>
          <a:xfrm>
            <a:off x="4565651" y="2132856"/>
            <a:ext cx="6349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3305598" y="3717377"/>
            <a:ext cx="2484189" cy="1529860"/>
            <a:chOff x="3305598" y="3717377"/>
            <a:chExt cx="2484189" cy="1529860"/>
          </a:xfrm>
        </p:grpSpPr>
        <p:grpSp>
          <p:nvGrpSpPr>
            <p:cNvPr id="29" name="Group 28"/>
            <p:cNvGrpSpPr/>
            <p:nvPr/>
          </p:nvGrpSpPr>
          <p:grpSpPr>
            <a:xfrm>
              <a:off x="3341515" y="3735069"/>
              <a:ext cx="2448272" cy="1512168"/>
              <a:chOff x="3341515" y="3735069"/>
              <a:chExt cx="2448272" cy="1512168"/>
            </a:xfrm>
          </p:grpSpPr>
          <p:sp>
            <p:nvSpPr>
              <p:cNvPr id="20" name="Flowchart: Process 19"/>
              <p:cNvSpPr/>
              <p:nvPr/>
            </p:nvSpPr>
            <p:spPr>
              <a:xfrm>
                <a:off x="3341515" y="3735069"/>
                <a:ext cx="2448272" cy="1512168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Learning content</a:t>
                </a:r>
                <a:br>
                  <a:rPr lang="fr-FR" dirty="0"/>
                </a:br>
                <a:r>
                  <a:rPr lang="fr-FR" dirty="0" err="1"/>
                  <a:t>individualized</a:t>
                </a:r>
                <a:endParaRPr lang="fr-FR" dirty="0"/>
              </a:p>
            </p:txBody>
          </p:sp>
          <p:sp>
            <p:nvSpPr>
              <p:cNvPr id="21" name="Flowchart: Process 20"/>
              <p:cNvSpPr/>
              <p:nvPr/>
            </p:nvSpPr>
            <p:spPr>
              <a:xfrm>
                <a:off x="5573763" y="3748866"/>
                <a:ext cx="216024" cy="21602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x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5354291" y="3748866"/>
                <a:ext cx="216024" cy="216024"/>
                <a:chOff x="5726163" y="3901266"/>
                <a:chExt cx="216024" cy="216024"/>
              </a:xfrm>
            </p:grpSpPr>
            <p:sp>
              <p:nvSpPr>
                <p:cNvPr id="24" name="Flowchart: Process 23"/>
                <p:cNvSpPr/>
                <p:nvPr/>
              </p:nvSpPr>
              <p:spPr>
                <a:xfrm>
                  <a:off x="5726163" y="3901266"/>
                  <a:ext cx="216024" cy="216024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26" name="Straight Connector 25"/>
                <p:cNvCxnSpPr>
                  <a:cxnSpLocks/>
                </p:cNvCxnSpPr>
                <p:nvPr/>
              </p:nvCxnSpPr>
              <p:spPr>
                <a:xfrm>
                  <a:off x="5769648" y="4024942"/>
                  <a:ext cx="144000" cy="421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TextBox 30"/>
            <p:cNvSpPr txBox="1"/>
            <p:nvPr/>
          </p:nvSpPr>
          <p:spPr>
            <a:xfrm>
              <a:off x="3305598" y="3717377"/>
              <a:ext cx="21172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Adaptive </a:t>
              </a:r>
              <a:r>
                <a:rPr lang="fr-FR" sz="1200" dirty="0" err="1"/>
                <a:t>learning</a:t>
              </a:r>
              <a:r>
                <a:rPr lang="fr-FR" sz="1200" dirty="0"/>
                <a:t> </a:t>
              </a:r>
              <a:r>
                <a:rPr lang="fr-FR" sz="1200" dirty="0" err="1"/>
                <a:t>environment</a:t>
              </a:r>
              <a:endParaRPr lang="fr-FR" sz="1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516216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4" name="Flowchart: Multidocument 33"/>
          <p:cNvSpPr/>
          <p:nvPr/>
        </p:nvSpPr>
        <p:spPr>
          <a:xfrm>
            <a:off x="6300192" y="4110202"/>
            <a:ext cx="1060704" cy="7589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Logs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92249" y="3409732"/>
            <a:ext cx="1295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Students</a:t>
            </a:r>
            <a:r>
              <a:rPr lang="fr-FR" sz="1200" dirty="0"/>
              <a:t>’ actions,</a:t>
            </a:r>
          </a:p>
          <a:p>
            <a:pPr algn="ctr"/>
            <a:r>
              <a:rPr lang="fr-FR" sz="1200" dirty="0"/>
              <a:t>Affect,</a:t>
            </a:r>
          </a:p>
          <a:p>
            <a:pPr algn="ctr"/>
            <a:r>
              <a:rPr lang="fr-FR" sz="1200" dirty="0"/>
              <a:t>Speech…</a:t>
            </a:r>
          </a:p>
        </p:txBody>
      </p:sp>
      <p:cxnSp>
        <p:nvCxnSpPr>
          <p:cNvPr id="37" name="Connector: Elbow 36"/>
          <p:cNvCxnSpPr>
            <a:stCxn id="20" idx="3"/>
            <a:endCxn id="34" idx="1"/>
          </p:cNvCxnSpPr>
          <p:nvPr/>
        </p:nvCxnSpPr>
        <p:spPr>
          <a:xfrm flipV="1">
            <a:off x="5789787" y="4489678"/>
            <a:ext cx="510405" cy="14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Process 37"/>
          <p:cNvSpPr/>
          <p:nvPr/>
        </p:nvSpPr>
        <p:spPr>
          <a:xfrm>
            <a:off x="3341515" y="5517232"/>
            <a:ext cx="2448272" cy="933323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Algorithms</a:t>
            </a:r>
            <a:r>
              <a:rPr lang="fr-FR" dirty="0"/>
              <a:t>:</a:t>
            </a:r>
          </a:p>
          <a:p>
            <a:pPr algn="ctr"/>
            <a:r>
              <a:rPr lang="fr-FR" dirty="0"/>
              <a:t>data </a:t>
            </a:r>
            <a:r>
              <a:rPr lang="fr-FR" dirty="0" err="1"/>
              <a:t>analysis</a:t>
            </a:r>
            <a:endParaRPr lang="fr-FR" dirty="0"/>
          </a:p>
        </p:txBody>
      </p:sp>
      <p:cxnSp>
        <p:nvCxnSpPr>
          <p:cNvPr id="42" name="Straight Arrow Connector 41"/>
          <p:cNvCxnSpPr>
            <a:stCxn id="9" idx="2"/>
          </p:cNvCxnSpPr>
          <p:nvPr/>
        </p:nvCxnSpPr>
        <p:spPr>
          <a:xfrm flipH="1">
            <a:off x="4565651" y="3282203"/>
            <a:ext cx="6349" cy="435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/>
          <p:cNvCxnSpPr>
            <a:stCxn id="34" idx="2"/>
            <a:endCxn id="38" idx="3"/>
          </p:cNvCxnSpPr>
          <p:nvPr/>
        </p:nvCxnSpPr>
        <p:spPr>
          <a:xfrm rot="5400000">
            <a:off x="5701546" y="4928654"/>
            <a:ext cx="1143482" cy="9669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/>
          <p:cNvCxnSpPr>
            <a:stCxn id="38" idx="1"/>
            <a:endCxn id="20" idx="1"/>
          </p:cNvCxnSpPr>
          <p:nvPr/>
        </p:nvCxnSpPr>
        <p:spPr>
          <a:xfrm rot="10800000">
            <a:off x="3341515" y="4491154"/>
            <a:ext cx="12700" cy="1492741"/>
          </a:xfrm>
          <a:prstGeom prst="bentConnector3">
            <a:avLst>
              <a:gd name="adj1" fmla="val 4388236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03669" y="5066008"/>
            <a:ext cx="973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Feedback</a:t>
            </a:r>
          </a:p>
        </p:txBody>
      </p:sp>
      <p:cxnSp>
        <p:nvCxnSpPr>
          <p:cNvPr id="52" name="Connector: Elbow 51"/>
          <p:cNvCxnSpPr>
            <a:cxnSpLocks/>
            <a:stCxn id="38" idx="2"/>
            <a:endCxn id="8" idx="4"/>
          </p:cNvCxnSpPr>
          <p:nvPr/>
        </p:nvCxnSpPr>
        <p:spPr>
          <a:xfrm rot="5400000" flipH="1" flipV="1">
            <a:off x="4497620" y="3279831"/>
            <a:ext cx="3238754" cy="3102693"/>
          </a:xfrm>
          <a:prstGeom prst="bentConnector3">
            <a:avLst>
              <a:gd name="adj1" fmla="val -539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85989" y="4797152"/>
            <a:ext cx="876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Updates</a:t>
            </a:r>
          </a:p>
        </p:txBody>
      </p:sp>
      <p:cxnSp>
        <p:nvCxnSpPr>
          <p:cNvPr id="61" name="Connector: Elbow 60"/>
          <p:cNvCxnSpPr>
            <a:stCxn id="38" idx="1"/>
            <a:endCxn id="6" idx="2"/>
          </p:cNvCxnSpPr>
          <p:nvPr/>
        </p:nvCxnSpPr>
        <p:spPr>
          <a:xfrm rot="10800000">
            <a:off x="3341515" y="1833520"/>
            <a:ext cx="12700" cy="4150374"/>
          </a:xfrm>
          <a:prstGeom prst="bentConnector3">
            <a:avLst>
              <a:gd name="adj1" fmla="val 2500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37523" y="1534183"/>
            <a:ext cx="876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Updates</a:t>
            </a:r>
          </a:p>
        </p:txBody>
      </p:sp>
      <p:sp>
        <p:nvSpPr>
          <p:cNvPr id="64" name="Flowchart: Process 63"/>
          <p:cNvSpPr/>
          <p:nvPr/>
        </p:nvSpPr>
        <p:spPr>
          <a:xfrm>
            <a:off x="827584" y="4110202"/>
            <a:ext cx="1224136" cy="856227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Open</a:t>
            </a:r>
          </a:p>
          <a:p>
            <a:pPr algn="ctr"/>
            <a:r>
              <a:rPr lang="fr-FR" dirty="0" err="1"/>
              <a:t>Learner</a:t>
            </a:r>
            <a:endParaRPr lang="fr-FR" dirty="0"/>
          </a:p>
          <a:p>
            <a:pPr algn="ctr"/>
            <a:r>
              <a:rPr lang="fr-FR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4493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/>
      <p:bldP spid="38" grpId="0" animBg="1"/>
      <p:bldP spid="50" grpId="0"/>
      <p:bldP spid="59" grpId="0"/>
      <p:bldP spid="63" grpId="0"/>
      <p:bldP spid="64" grpId="0" animBg="1"/>
    </p:bldLst>
  </p:timing>
</p:sld>
</file>

<file path=ppt/theme/theme1.xml><?xml version="1.0" encoding="utf-8"?>
<a:theme xmlns:a="http://schemas.openxmlformats.org/drawingml/2006/main" name="FB-Blue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A76EB2E-A9D9-4DE8-8DD9-B3F13E3E6A96}" vid="{9D70233F-A71C-4B67-8887-6369CF32B5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System.Storyboarding.Common.Breadcrumb" Revision="1" Stencil="System.Storyboarding.Common" StencilVersion="0.1"/>
</Control>
</file>

<file path=customXml/itemProps1.xml><?xml version="1.0" encoding="utf-8"?>
<ds:datastoreItem xmlns:ds="http://schemas.openxmlformats.org/officeDocument/2006/customXml" ds:itemID="{847688CD-A989-4281-AD1D-20B8BA9468A6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FBStyle-2016</Template>
  <TotalTime>1296</TotalTime>
  <Words>1585</Words>
  <Application>Microsoft Office PowerPoint</Application>
  <PresentationFormat>On-screen Show (4:3)</PresentationFormat>
  <Paragraphs>293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Agency FB</vt:lpstr>
      <vt:lpstr>Arial</vt:lpstr>
      <vt:lpstr>Calibri</vt:lpstr>
      <vt:lpstr>Wingdings</vt:lpstr>
      <vt:lpstr>FB-BlueFrame</vt:lpstr>
      <vt:lpstr>What can Arficial Intelligence bring to Education?</vt:lpstr>
      <vt:lpstr>The cliché</vt:lpstr>
      <vt:lpstr>The right questions</vt:lpstr>
      <vt:lpstr>Goals today</vt:lpstr>
      <vt:lpstr>What is AI?</vt:lpstr>
      <vt:lpstr>But what about…</vt:lpstr>
      <vt:lpstr>What is AIED?</vt:lpstr>
      <vt:lpstr>What models?</vt:lpstr>
      <vt:lpstr>A typical AI-driven learning environment</vt:lpstr>
      <vt:lpstr>Current uses of AI for Education</vt:lpstr>
      <vt:lpstr>Personal tutors :  intelligent tutoring systems</vt:lpstr>
      <vt:lpstr>Supporting colloborative learning</vt:lpstr>
      <vt:lpstr>Intelligent virtual reality</vt:lpstr>
      <vt:lpstr>Future uses of AI for Education ?</vt:lpstr>
      <vt:lpstr>« A Renaissance in Assessment »</vt:lpstr>
      <vt:lpstr>New insights from learning sciences</vt:lpstr>
      <vt:lpstr>Lifelong learning partners</vt:lpstr>
      <vt:lpstr>Tackling unsolved issues</vt:lpstr>
      <vt:lpstr>What about ethics?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AI bring to Education?</dc:title>
  <dc:creator>François Bouchet</dc:creator>
  <cp:lastModifiedBy>François Bouchet</cp:lastModifiedBy>
  <cp:revision>50</cp:revision>
  <cp:lastPrinted>2014-02-25T12:03:36Z</cp:lastPrinted>
  <dcterms:created xsi:type="dcterms:W3CDTF">2017-05-20T08:32:09Z</dcterms:created>
  <dcterms:modified xsi:type="dcterms:W3CDTF">2017-05-21T06:08:48Z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