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rgbClr val="D5D5D5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381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381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381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381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381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381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003399"/>
          </a:solidFill>
        </a:fill>
      </a:tcStyle>
    </a:band2H>
    <a:firstCol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3399"/>
          </a:solidFill>
        </a:fill>
      </a:tcStyle>
    </a:lastRow>
    <a:firstRow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38100" cap="flat">
              <a:solidFill>
                <a:srgbClr val="003399"/>
              </a:solidFill>
              <a:prstDash val="solid"/>
              <a:round/>
            </a:ln>
          </a:top>
          <a:bottom>
            <a:ln w="127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3399"/>
        </a:fontRef>
        <a:srgbClr val="003399"/>
      </a:tcTxStyle>
      <a:tcStyle>
        <a:tcBdr>
          <a:left>
            <a:ln w="12700" cap="flat">
              <a:solidFill>
                <a:srgbClr val="003399"/>
              </a:solidFill>
              <a:prstDash val="solid"/>
              <a:round/>
            </a:ln>
          </a:left>
          <a:right>
            <a:ln w="12700" cap="flat">
              <a:solidFill>
                <a:srgbClr val="003399"/>
              </a:solidFill>
              <a:prstDash val="solid"/>
              <a:round/>
            </a:ln>
          </a:right>
          <a:top>
            <a:ln w="12700" cap="flat">
              <a:solidFill>
                <a:srgbClr val="003399"/>
              </a:solidFill>
              <a:prstDash val="solid"/>
              <a:round/>
            </a:ln>
          </a:top>
          <a:bottom>
            <a:ln w="381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solidFill>
                <a:srgbClr val="003399"/>
              </a:solidFill>
              <a:prstDash val="solid"/>
              <a:round/>
            </a:ln>
          </a:insideH>
          <a:insideV>
            <a:ln w="12700" cap="flat">
              <a:solidFill>
                <a:srgbClr val="003399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"/>
          <p:cNvSpPr/>
          <p:nvPr/>
        </p:nvSpPr>
        <p:spPr>
          <a:xfrm>
            <a:off x="0" y="1708150"/>
            <a:ext cx="9147177" cy="0"/>
          </a:xfrm>
          <a:prstGeom prst="line">
            <a:avLst/>
          </a:prstGeom>
          <a:ln w="12700" cap="sq">
            <a:solidFill>
              <a:srgbClr val="8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" name="Shape"/>
          <p:cNvSpPr/>
          <p:nvPr/>
        </p:nvSpPr>
        <p:spPr>
          <a:xfrm>
            <a:off x="-135" y="842962"/>
            <a:ext cx="2897323" cy="6015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1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000000"/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"/>
          <p:cNvSpPr/>
          <p:nvPr/>
        </p:nvSpPr>
        <p:spPr>
          <a:xfrm>
            <a:off x="-135" y="842962"/>
            <a:ext cx="2897323" cy="6015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1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000000"/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" name="Title Text"/>
          <p:cNvSpPr/>
          <p:nvPr>
            <p:ph type="title"/>
          </p:nvPr>
        </p:nvSpPr>
        <p:spPr>
          <a:xfrm>
            <a:off x="1370012" y="769937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/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/>
          <p:nvPr>
            <p:ph type="sldNum" sz="quarter" idx="2"/>
          </p:nvPr>
        </p:nvSpPr>
        <p:spPr>
          <a:xfrm>
            <a:off x="8612858" y="6332271"/>
            <a:ext cx="302543" cy="289458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800" u="none">
          <a:ln>
            <a:noFill/>
          </a:ln>
          <a:solidFill>
            <a:srgbClr val="FFFFCC"/>
          </a:solidFill>
          <a:uFillTx/>
          <a:latin typeface="Arial Narrow"/>
          <a:ea typeface="Arial Narrow"/>
          <a:cs typeface="Arial Narrow"/>
          <a:sym typeface="Arial Narrow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60000"/>
        <a:buFontTx/>
        <a:buChar char="–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1pPr>
      <a:lvl2pPr marL="764930" marR="0" indent="-30773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65000"/>
        <a:buFontTx/>
        <a:buChar char="◆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2pPr>
      <a:lvl3pPr marL="1181100" marR="0" indent="-2667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65000"/>
        <a:buFontTx/>
        <a:buChar char="★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3pPr>
      <a:lvl4pPr marL="1691638" marR="0" indent="-32003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100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Pct val="100000"/>
        <a:buFontTx/>
        <a:buChar char="–"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800000"/>
        </a:buClr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31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32" name="Slide Number"/>
          <p:cNvSpPr/>
          <p:nvPr>
            <p:ph type="sldNum" sz="quarter" idx="4294967295"/>
          </p:nvPr>
        </p:nvSpPr>
        <p:spPr>
          <a:xfrm>
            <a:off x="8711740" y="6332270"/>
            <a:ext cx="203659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3" name="Decreasing Student Attrition Rate by Tutor/Counselor Interventions"/>
          <p:cNvSpPr/>
          <p:nvPr>
            <p:ph type="title" idx="4294967295"/>
          </p:nvPr>
        </p:nvSpPr>
        <p:spPr>
          <a:xfrm>
            <a:off x="395286" y="1052511"/>
            <a:ext cx="8497890" cy="1728791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algn="ctr" defTabSz="713230">
              <a:lnSpc>
                <a:spcPct val="80000"/>
              </a:lnSpc>
              <a:defRPr sz="3400">
                <a:solidFill>
                  <a:srgbClr val="FF9900"/>
                </a:solidFill>
              </a:defRPr>
            </a:pPr>
            <a:br/>
            <a:br/>
            <a:r>
              <a:rPr sz="3100"/>
              <a:t>Decreasing Student Attrition Rate by Tutor/Counselor Interventions</a:t>
            </a:r>
          </a:p>
        </p:txBody>
      </p:sp>
      <p:sp>
        <p:nvSpPr>
          <p:cNvPr id="34" name="Sarah Guri-Rosenblit…"/>
          <p:cNvSpPr/>
          <p:nvPr>
            <p:ph type="body" sz="half" idx="4294967295"/>
          </p:nvPr>
        </p:nvSpPr>
        <p:spPr>
          <a:xfrm>
            <a:off x="755650" y="3714748"/>
            <a:ext cx="7632700" cy="2571753"/>
          </a:xfrm>
          <a:prstGeom prst="rect">
            <a:avLst/>
          </a:prstGeom>
          <a:ln w="9525">
            <a:solidFill>
              <a:srgbClr val="FFFF66"/>
            </a:solidFill>
            <a:prstDash val="sysDot"/>
            <a:miter lim="800000"/>
          </a:ln>
        </p:spPr>
        <p:txBody>
          <a:bodyPr>
            <a:normAutofit fontScale="100000" lnSpcReduction="0"/>
          </a:bodyPr>
          <a:lstStyle/>
          <a:p>
            <a:pPr marL="0" indent="0" algn="ctr">
              <a:lnSpc>
                <a:spcPct val="90000"/>
              </a:lnSpc>
              <a:buSzTx/>
              <a:buNone/>
              <a:defRPr b="1"/>
            </a:pPr>
            <a:r>
              <a:t>Sarah Guri-Rosenblit</a:t>
            </a:r>
          </a:p>
          <a:p>
            <a:pPr marL="0" indent="0" algn="ctr">
              <a:lnSpc>
                <a:spcPct val="90000"/>
              </a:lnSpc>
              <a:spcBef>
                <a:spcPts val="500"/>
              </a:spcBef>
              <a:buSzTx/>
              <a:buNone/>
              <a:defRPr b="1" sz="2400"/>
            </a:pPr>
            <a:r>
              <a:t>The Open University of Israel</a:t>
            </a:r>
          </a:p>
          <a:p>
            <a:pPr marL="0" indent="0" algn="ctr">
              <a:lnSpc>
                <a:spcPct val="90000"/>
              </a:lnSpc>
              <a:buSzTx/>
              <a:buNone/>
              <a:defRPr b="1"/>
            </a:pPr>
          </a:p>
          <a:p>
            <a:pPr marL="0" indent="0" algn="ctr">
              <a:lnSpc>
                <a:spcPct val="90000"/>
              </a:lnSpc>
              <a:spcBef>
                <a:spcPts val="500"/>
              </a:spcBef>
              <a:buSzTx/>
              <a:buNone/>
              <a:defRPr b="1" sz="2400"/>
            </a:pPr>
          </a:p>
          <a:p>
            <a:pPr marL="0" indent="0" algn="ctr">
              <a:lnSpc>
                <a:spcPct val="90000"/>
              </a:lnSpc>
              <a:spcBef>
                <a:spcPts val="500"/>
              </a:spcBef>
              <a:buSzTx/>
              <a:buNone/>
              <a:defRPr b="1" sz="2400"/>
            </a:pPr>
            <a:r>
              <a:t>May 22</a:t>
            </a:r>
            <a:r>
              <a:rPr baseline="30000"/>
              <a:t>th</a:t>
            </a:r>
            <a:r>
              <a:t>, 2017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100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101" name="Slide Number"/>
          <p:cNvSpPr/>
          <p:nvPr>
            <p:ph type="sldNum" sz="quarter" idx="4294967295"/>
          </p:nvPr>
        </p:nvSpPr>
        <p:spPr>
          <a:xfrm>
            <a:off x="8612854" y="6332270"/>
            <a:ext cx="302543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2" name="Third Hour Project Students’ Feedback"/>
          <p:cNvSpPr/>
          <p:nvPr>
            <p:ph type="title" idx="4294967295"/>
          </p:nvPr>
        </p:nvSpPr>
        <p:spPr>
          <a:xfrm>
            <a:off x="684211" y="188912"/>
            <a:ext cx="823119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ctr" defTabSz="713230">
              <a:defRPr sz="3100">
                <a:solidFill>
                  <a:srgbClr val="FF9900"/>
                </a:solidFill>
              </a:defRPr>
            </a:pPr>
            <a:r>
              <a:t>Third Hour Project</a:t>
            </a:r>
            <a:br/>
            <a:r>
              <a:t>Students’ Feedback</a:t>
            </a:r>
          </a:p>
        </p:txBody>
      </p:sp>
      <p:sp>
        <p:nvSpPr>
          <p:cNvPr id="103" name="I feel more confident in managing academic studies 79.1%  14.5% 6.4% very much more  not at all…"/>
          <p:cNvSpPr/>
          <p:nvPr>
            <p:ph type="body" idx="4294967295"/>
          </p:nvPr>
        </p:nvSpPr>
        <p:spPr>
          <a:xfrm>
            <a:off x="323848" y="1125535"/>
            <a:ext cx="8820154" cy="508953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FFFF66"/>
              </a:buClr>
              <a:buChar char="■"/>
              <a:defRPr b="1"/>
            </a:pPr>
            <a:r>
              <a:t>I feel more confident in managing academic studies</a:t>
            </a:r>
            <a:br/>
            <a:r>
              <a:rPr>
                <a:solidFill>
                  <a:srgbClr val="FF9900"/>
                </a:solidFill>
              </a:rPr>
              <a:t>79.1%		14.5%	6.4%</a:t>
            </a:r>
            <a:br>
              <a:rPr>
                <a:solidFill>
                  <a:srgbClr val="FF9900"/>
                </a:solidFill>
              </a:rPr>
            </a:br>
            <a:r>
              <a:rPr sz="2400"/>
              <a:t>very much	more		not at all</a:t>
            </a:r>
            <a:endParaRPr sz="2400"/>
          </a:p>
          <a:p>
            <a:pPr>
              <a:buClr>
                <a:srgbClr val="FFFF66"/>
              </a:buClr>
              <a:buChar char="■"/>
              <a:defRPr b="1"/>
            </a:pPr>
            <a:r>
              <a:t>The study skills assist me in preparing the tutor assignments</a:t>
            </a:r>
            <a:br/>
            <a:r>
              <a:rPr>
                <a:solidFill>
                  <a:srgbClr val="FF9900"/>
                </a:solidFill>
              </a:rPr>
              <a:t>77.7%		15.9%	6.4%</a:t>
            </a:r>
            <a:br>
              <a:rPr>
                <a:solidFill>
                  <a:srgbClr val="FF9900"/>
                </a:solidFill>
              </a:rPr>
            </a:br>
            <a:r>
              <a:rPr sz="2400"/>
              <a:t>very much	more		not at all</a:t>
            </a:r>
            <a:endParaRPr sz="2400"/>
          </a:p>
          <a:p>
            <a:pPr>
              <a:buClr>
                <a:srgbClr val="FFFF66"/>
              </a:buClr>
              <a:buChar char="■"/>
              <a:defRPr b="1"/>
            </a:pPr>
            <a:r>
              <a:t>I feel that my general study skills improved</a:t>
            </a:r>
            <a:br/>
            <a:r>
              <a:rPr>
                <a:solidFill>
                  <a:srgbClr val="FF9900"/>
                </a:solidFill>
              </a:rPr>
              <a:t>74.1%		19.1%	6.8%</a:t>
            </a:r>
            <a:br>
              <a:rPr>
                <a:solidFill>
                  <a:srgbClr val="FF9900"/>
                </a:solidFill>
              </a:rPr>
            </a:br>
            <a:r>
              <a:rPr sz="2400"/>
              <a:t>very much	more		not at all</a:t>
            </a:r>
            <a:br>
              <a:rPr sz="2400"/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106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107" name="Slide Number"/>
          <p:cNvSpPr/>
          <p:nvPr>
            <p:ph type="sldNum" sz="quarter" idx="4294967295"/>
          </p:nvPr>
        </p:nvSpPr>
        <p:spPr>
          <a:xfrm>
            <a:off x="8626050" y="6332270"/>
            <a:ext cx="289347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8" name="Study Skills and Writing Workshops to Novice Students"/>
          <p:cNvSpPr/>
          <p:nvPr>
            <p:ph type="title" idx="4294967295"/>
          </p:nvPr>
        </p:nvSpPr>
        <p:spPr>
          <a:xfrm>
            <a:off x="684211" y="188912"/>
            <a:ext cx="823119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 defTabSz="795527">
              <a:defRPr sz="3100">
                <a:solidFill>
                  <a:srgbClr val="FF9900"/>
                </a:solidFill>
              </a:defRPr>
            </a:lvl1pPr>
          </a:lstStyle>
          <a:p>
            <a:pPr/>
            <a:r>
              <a:t>Study Skills and Writing Workshops to Novice Students</a:t>
            </a:r>
          </a:p>
        </p:txBody>
      </p:sp>
      <p:sp>
        <p:nvSpPr>
          <p:cNvPr id="109" name="In 2014/5  a special pilot was conducted on novice students in introductory courses in the Department of Sociology and Communication…"/>
          <p:cNvSpPr/>
          <p:nvPr>
            <p:ph type="body" idx="4294967295"/>
          </p:nvPr>
        </p:nvSpPr>
        <p:spPr>
          <a:xfrm>
            <a:off x="642936" y="1341435"/>
            <a:ext cx="7961315" cy="487363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FFFF66"/>
              </a:buClr>
              <a:buChar char="■"/>
              <a:defRPr b="1"/>
            </a:pPr>
            <a:r>
              <a:t>In 2014/5  a special pilot was conducted on novice students in introductory courses in the Department of Sociology and Communication</a:t>
            </a:r>
          </a:p>
          <a:p>
            <a:pPr>
              <a:buClr>
                <a:srgbClr val="FFFF66"/>
              </a:buClr>
              <a:buChar char="■"/>
              <a:defRPr b="1"/>
            </a:pPr>
            <a:r>
              <a:t>274 students participated in the workshops (11% from the total student cohort in these courses) </a:t>
            </a:r>
          </a:p>
          <a:p>
            <a:pPr>
              <a:buClr>
                <a:srgbClr val="FFFF66"/>
              </a:buClr>
              <a:buChar char="■"/>
              <a:defRPr b="1"/>
            </a:pPr>
            <a:r>
              <a:t>Around 70% female students</a:t>
            </a:r>
          </a:p>
          <a:p>
            <a:pPr>
              <a:buClr>
                <a:srgbClr val="FFFF66"/>
              </a:buClr>
              <a:buChar char="■"/>
              <a:defRPr b="1"/>
            </a:pPr>
            <a:r>
              <a:t>Around 30% did not have a high school diploma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112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113" name="Slide Number"/>
          <p:cNvSpPr/>
          <p:nvPr>
            <p:ph type="sldNum" sz="quarter" idx="4294967295"/>
          </p:nvPr>
        </p:nvSpPr>
        <p:spPr>
          <a:xfrm>
            <a:off x="8612854" y="6332270"/>
            <a:ext cx="302543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4" name="Success Rates"/>
          <p:cNvSpPr/>
          <p:nvPr>
            <p:ph type="title" idx="4294967295"/>
          </p:nvPr>
        </p:nvSpPr>
        <p:spPr>
          <a:xfrm>
            <a:off x="684211" y="188912"/>
            <a:ext cx="823119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4000">
                <a:solidFill>
                  <a:srgbClr val="FF9900"/>
                </a:solidFill>
              </a:defRPr>
            </a:lvl1pPr>
          </a:lstStyle>
          <a:p>
            <a:pPr/>
            <a:r>
              <a:t>Success Rates</a:t>
            </a:r>
          </a:p>
        </p:txBody>
      </p:sp>
      <p:sp>
        <p:nvSpPr>
          <p:cNvPr id="115" name="Students who did not participate in the workshops 59%   5.1%   35.9% Full completion Partial completion  Dropout…"/>
          <p:cNvSpPr/>
          <p:nvPr>
            <p:ph type="body" idx="4294967295"/>
          </p:nvPr>
        </p:nvSpPr>
        <p:spPr>
          <a:xfrm>
            <a:off x="323848" y="1125535"/>
            <a:ext cx="8820154" cy="508953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lr>
                <a:srgbClr val="FFFF66"/>
              </a:buClr>
              <a:buChar char="■"/>
              <a:defRPr b="1"/>
            </a:pPr>
            <a:r>
              <a:t>Students who did not participate in the workshops</a:t>
            </a:r>
            <a:br/>
            <a:r>
              <a:rPr>
                <a:solidFill>
                  <a:srgbClr val="FF9900"/>
                </a:solidFill>
              </a:rPr>
              <a:t>59%			5.1%			35.9%</a:t>
            </a:r>
            <a:br>
              <a:rPr>
                <a:solidFill>
                  <a:srgbClr val="FF9900"/>
                </a:solidFill>
              </a:rPr>
            </a:br>
            <a:r>
              <a:rPr sz="2400"/>
              <a:t>Full completion	Partial completion		Dropout</a:t>
            </a:r>
            <a:endParaRPr sz="2400"/>
          </a:p>
          <a:p>
            <a:pPr>
              <a:buClr>
                <a:srgbClr val="FFFF66"/>
              </a:buClr>
              <a:buChar char="■"/>
              <a:defRPr b="1" sz="2400"/>
            </a:pPr>
          </a:p>
          <a:p>
            <a:pPr>
              <a:buClr>
                <a:srgbClr val="FFFF66"/>
              </a:buClr>
              <a:buChar char="■"/>
              <a:defRPr b="1"/>
            </a:pPr>
            <a:r>
              <a:t>Students who participated in the workshops</a:t>
            </a:r>
            <a:br/>
            <a:r>
              <a:rPr>
                <a:solidFill>
                  <a:srgbClr val="FF9900"/>
                </a:solidFill>
              </a:rPr>
              <a:t>67.8%			3.3%			28.8%</a:t>
            </a:r>
            <a:br>
              <a:rPr>
                <a:solidFill>
                  <a:srgbClr val="FF9900"/>
                </a:solidFill>
              </a:rPr>
            </a:br>
            <a:r>
              <a:rPr sz="2400"/>
              <a:t>Full completion	Partial completion		Dropout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118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119" name="Slide Number"/>
          <p:cNvSpPr/>
          <p:nvPr>
            <p:ph type="sldNum" sz="quarter" idx="4294967295"/>
          </p:nvPr>
        </p:nvSpPr>
        <p:spPr>
          <a:xfrm>
            <a:off x="8612854" y="6332270"/>
            <a:ext cx="302543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0" name="Major Results of the Study Skills  and Writing Workshops"/>
          <p:cNvSpPr/>
          <p:nvPr>
            <p:ph type="title" idx="4294967295"/>
          </p:nvPr>
        </p:nvSpPr>
        <p:spPr>
          <a:xfrm>
            <a:off x="684211" y="188912"/>
            <a:ext cx="823119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ctr" defTabSz="713230">
              <a:defRPr sz="3100">
                <a:solidFill>
                  <a:srgbClr val="FF9900"/>
                </a:solidFill>
              </a:defRPr>
            </a:pPr>
            <a:r>
              <a:t>Major Results of the Study Skills</a:t>
            </a:r>
            <a:br/>
            <a:r>
              <a:t> and Writing Workshops</a:t>
            </a:r>
          </a:p>
        </p:txBody>
      </p:sp>
      <p:sp>
        <p:nvSpPr>
          <p:cNvPr id="121" name="Students who participated in the workshops:…"/>
          <p:cNvSpPr/>
          <p:nvPr>
            <p:ph type="body" idx="4294967295"/>
          </p:nvPr>
        </p:nvSpPr>
        <p:spPr>
          <a:xfrm>
            <a:off x="642936" y="1341435"/>
            <a:ext cx="7961315" cy="487363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700"/>
              </a:spcBef>
              <a:buSzTx/>
              <a:buNone/>
              <a:defRPr b="1" sz="3200"/>
            </a:pPr>
            <a:r>
              <a:t>Students who participated in the workshops: </a:t>
            </a:r>
          </a:p>
          <a:p>
            <a:pPr marL="0" indent="0"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Enrolled in more courses in subsequent semesters</a:t>
            </a:r>
          </a:p>
          <a:p>
            <a:pPr marL="0" indent="0"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Completed successfully more courses after 4 semesters</a:t>
            </a:r>
          </a:p>
          <a:p>
            <a:pPr marL="0" indent="0"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Study more courses in any given semester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124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125" name="Slide Number"/>
          <p:cNvSpPr/>
          <p:nvPr>
            <p:ph type="sldNum" sz="quarter" idx="4294967295"/>
          </p:nvPr>
        </p:nvSpPr>
        <p:spPr>
          <a:xfrm>
            <a:off x="8612854" y="6332270"/>
            <a:ext cx="302543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6" name="Addressing Potential Early Dropouts"/>
          <p:cNvSpPr/>
          <p:nvPr>
            <p:ph type="title" idx="4294967295"/>
          </p:nvPr>
        </p:nvSpPr>
        <p:spPr>
          <a:xfrm>
            <a:off x="684211" y="188912"/>
            <a:ext cx="823119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4000">
                <a:solidFill>
                  <a:srgbClr val="FF9900"/>
                </a:solidFill>
              </a:defRPr>
            </a:lvl1pPr>
          </a:lstStyle>
          <a:p>
            <a:pPr/>
            <a:r>
              <a:t>Addressing Potential Early Dropouts</a:t>
            </a:r>
          </a:p>
        </p:txBody>
      </p:sp>
      <p:sp>
        <p:nvSpPr>
          <p:cNvPr id="127" name="In 2015/16  a pilot was conducted on 530 novice students from the Department of Sociology and Communication who had not submitted their first assignment…"/>
          <p:cNvSpPr/>
          <p:nvPr>
            <p:ph type="body" idx="4294967295"/>
          </p:nvPr>
        </p:nvSpPr>
        <p:spPr>
          <a:xfrm>
            <a:off x="642937" y="1052510"/>
            <a:ext cx="8321676" cy="516255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In 2015/16  a pilot was conducted on 530 novice students from the Department of Sociology and Communication who had not submitted their first assignment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A counselor from the Support Unit approached them by phone discussing with them their difficulties and trying to encourage them to submit the assignment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130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131" name="Slide Number"/>
          <p:cNvSpPr/>
          <p:nvPr>
            <p:ph type="sldNum" sz="quarter" idx="4294967295"/>
          </p:nvPr>
        </p:nvSpPr>
        <p:spPr>
          <a:xfrm>
            <a:off x="8612854" y="6332270"/>
            <a:ext cx="302543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2" name="Addressing Potential Early Dropouts"/>
          <p:cNvSpPr/>
          <p:nvPr>
            <p:ph type="title" idx="4294967295"/>
          </p:nvPr>
        </p:nvSpPr>
        <p:spPr>
          <a:xfrm>
            <a:off x="684211" y="188912"/>
            <a:ext cx="823119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4000">
                <a:solidFill>
                  <a:srgbClr val="FF9900"/>
                </a:solidFill>
              </a:defRPr>
            </a:lvl1pPr>
          </a:lstStyle>
          <a:p>
            <a:pPr/>
            <a:r>
              <a:t>Addressing Potential Early Dropouts</a:t>
            </a:r>
          </a:p>
        </p:txBody>
      </p:sp>
      <p:sp>
        <p:nvSpPr>
          <p:cNvPr id="133" name="Students who were approached 68.4%     31.6% Successful completion  Dropout…"/>
          <p:cNvSpPr/>
          <p:nvPr>
            <p:ph type="body" idx="4294967295"/>
          </p:nvPr>
        </p:nvSpPr>
        <p:spPr>
          <a:xfrm>
            <a:off x="642936" y="1341435"/>
            <a:ext cx="7961315" cy="487363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Students who were approached</a:t>
            </a:r>
            <a:br/>
            <a:r>
              <a:rPr sz="2800">
                <a:solidFill>
                  <a:srgbClr val="FF9900"/>
                </a:solidFill>
              </a:rPr>
              <a:t>68.4%	</a:t>
            </a:r>
            <a:r>
              <a:rPr sz="2800"/>
              <a:t>				</a:t>
            </a:r>
            <a:r>
              <a:rPr sz="2800">
                <a:solidFill>
                  <a:srgbClr val="FF9900"/>
                </a:solidFill>
              </a:rPr>
              <a:t>31.6%</a:t>
            </a:r>
            <a:br>
              <a:rPr sz="2800">
                <a:solidFill>
                  <a:srgbClr val="FF9900"/>
                </a:solidFill>
              </a:rPr>
            </a:br>
            <a:r>
              <a:rPr sz="2400"/>
              <a:t>Successful completion		Dropout</a:t>
            </a:r>
            <a:endParaRPr sz="2400"/>
          </a:p>
          <a:p>
            <a:pPr>
              <a:buClr>
                <a:srgbClr val="FFFF66"/>
              </a:buClr>
              <a:buChar char="■"/>
              <a:defRPr b="1" sz="3200"/>
            </a:pP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Students who were not approached</a:t>
            </a:r>
            <a:br/>
            <a:r>
              <a:rPr sz="2800">
                <a:solidFill>
                  <a:srgbClr val="FF9900"/>
                </a:solidFill>
              </a:rPr>
              <a:t>63.6%</a:t>
            </a:r>
            <a:r>
              <a:t>					</a:t>
            </a:r>
            <a:r>
              <a:rPr sz="2800">
                <a:solidFill>
                  <a:srgbClr val="FF9900"/>
                </a:solidFill>
              </a:rPr>
              <a:t>36.4%</a:t>
            </a:r>
            <a:br>
              <a:rPr sz="2800">
                <a:solidFill>
                  <a:srgbClr val="FF9900"/>
                </a:solidFill>
              </a:rPr>
            </a:br>
            <a:r>
              <a:rPr sz="2400"/>
              <a:t>Successful completion		Dropout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136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137" name="Slide Number"/>
          <p:cNvSpPr/>
          <p:nvPr>
            <p:ph type="sldNum" sz="quarter" idx="4294967295"/>
          </p:nvPr>
        </p:nvSpPr>
        <p:spPr>
          <a:xfrm>
            <a:off x="8612854" y="6332270"/>
            <a:ext cx="302543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8" name="General Conclusions"/>
          <p:cNvSpPr/>
          <p:nvPr>
            <p:ph type="title" idx="4294967295"/>
          </p:nvPr>
        </p:nvSpPr>
        <p:spPr>
          <a:xfrm>
            <a:off x="684211" y="188912"/>
            <a:ext cx="823119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4000">
                <a:solidFill>
                  <a:srgbClr val="FF9900"/>
                </a:solidFill>
              </a:defRPr>
            </a:lvl1pPr>
          </a:lstStyle>
          <a:p>
            <a:pPr/>
            <a:r>
              <a:t>General Conclusions</a:t>
            </a:r>
          </a:p>
        </p:txBody>
      </p:sp>
      <p:sp>
        <p:nvSpPr>
          <p:cNvPr id="139" name="All of the successful pilot interventions are going to be implemented on a large scale…"/>
          <p:cNvSpPr/>
          <p:nvPr>
            <p:ph type="body" idx="4294967295"/>
          </p:nvPr>
        </p:nvSpPr>
        <p:spPr>
          <a:xfrm>
            <a:off x="642936" y="1341435"/>
            <a:ext cx="7961315" cy="487363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All of the successful pilot interventions are going to be implemented on a large scale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Further interventions initiated by learning analytics are conducted on an ongoing basis in relation to: technology enhancement, attrition patterns, dropout of students at an advanced stage of study,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hank you…"/>
          <p:cNvSpPr/>
          <p:nvPr>
            <p:ph type="body" idx="4294967295"/>
          </p:nvPr>
        </p:nvSpPr>
        <p:spPr>
          <a:xfrm>
            <a:off x="428625" y="500060"/>
            <a:ext cx="8486775" cy="559594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Tx/>
              <a:buNone/>
              <a:defRPr sz="5400"/>
            </a:pPr>
          </a:p>
          <a:p>
            <a:pPr algn="ctr">
              <a:spcBef>
                <a:spcPts val="1200"/>
              </a:spcBef>
              <a:buSzTx/>
              <a:buNone/>
              <a:defRPr b="1" sz="5400">
                <a:solidFill>
                  <a:srgbClr val="FF99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Thank you</a:t>
            </a:r>
          </a:p>
          <a:p>
            <a:pPr algn="ctr">
              <a:spcBef>
                <a:spcPts val="1900"/>
              </a:spcBef>
              <a:buSzTx/>
              <a:buNone/>
              <a:defRPr b="1" sz="5400">
                <a:solidFill>
                  <a:srgbClr val="FF990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for your attention</a:t>
            </a:r>
            <a:r>
              <a:rPr sz="8000"/>
              <a:t>!</a:t>
            </a:r>
          </a:p>
        </p:txBody>
      </p:sp>
      <p:sp>
        <p:nvSpPr>
          <p:cNvPr id="142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143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144" name="Slide Number"/>
          <p:cNvSpPr/>
          <p:nvPr>
            <p:ph type="sldNum" sz="quarter" idx="4294967295"/>
          </p:nvPr>
        </p:nvSpPr>
        <p:spPr>
          <a:xfrm>
            <a:off x="8612854" y="6332270"/>
            <a:ext cx="302543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37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38" name="Slide Number"/>
          <p:cNvSpPr/>
          <p:nvPr>
            <p:ph type="sldNum" sz="quarter" idx="4294967295"/>
          </p:nvPr>
        </p:nvSpPr>
        <p:spPr>
          <a:xfrm>
            <a:off x="8711740" y="6332270"/>
            <a:ext cx="203659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" name="The Open University of Israel"/>
          <p:cNvSpPr/>
          <p:nvPr>
            <p:ph type="title" idx="4294967295"/>
          </p:nvPr>
        </p:nvSpPr>
        <p:spPr>
          <a:xfrm>
            <a:off x="1403350" y="188912"/>
            <a:ext cx="751205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>
                <a:solidFill>
                  <a:srgbClr val="FF9900"/>
                </a:solidFill>
              </a:defRPr>
            </a:lvl1pPr>
          </a:lstStyle>
          <a:p>
            <a:pPr/>
            <a:r>
              <a:t>The Open University of Israel</a:t>
            </a:r>
          </a:p>
        </p:txBody>
      </p:sp>
      <p:sp>
        <p:nvSpPr>
          <p:cNvPr id="40" name="Established in 1974…"/>
          <p:cNvSpPr/>
          <p:nvPr>
            <p:ph type="body" idx="4294967295"/>
          </p:nvPr>
        </p:nvSpPr>
        <p:spPr>
          <a:xfrm>
            <a:off x="642936" y="1412875"/>
            <a:ext cx="7961315" cy="48021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Established in 1974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Started teaching in October 1976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Teaches Currently around 46,200 students (the largest university in Israel)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Exercises an open admission policy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Operates in 50+ study centers across Israel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istributed Teaching Responsibility"/>
          <p:cNvSpPr/>
          <p:nvPr>
            <p:ph type="title" idx="4294967295"/>
          </p:nvPr>
        </p:nvSpPr>
        <p:spPr>
          <a:xfrm>
            <a:off x="1403350" y="71437"/>
            <a:ext cx="6948488" cy="819151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/>
          <a:p>
            <a:pPr algn="r" defTabSz="775888">
              <a:defRPr sz="3200"/>
            </a:pPr>
            <a:br/>
            <a:r>
              <a:rPr>
                <a:solidFill>
                  <a:srgbClr val="FF9900"/>
                </a:solidFill>
              </a:rPr>
              <a:t>Distributed Teaching Responsibility</a:t>
            </a:r>
          </a:p>
        </p:txBody>
      </p:sp>
      <p:grpSp>
        <p:nvGrpSpPr>
          <p:cNvPr id="45" name="Group"/>
          <p:cNvGrpSpPr/>
          <p:nvPr/>
        </p:nvGrpSpPr>
        <p:grpSpPr>
          <a:xfrm>
            <a:off x="3432172" y="1790698"/>
            <a:ext cx="2147894" cy="1098555"/>
            <a:chOff x="0" y="-1"/>
            <a:chExt cx="2147892" cy="1098554"/>
          </a:xfrm>
        </p:grpSpPr>
        <p:sp>
          <p:nvSpPr>
            <p:cNvPr id="43" name="Arrow"/>
            <p:cNvSpPr/>
            <p:nvPr/>
          </p:nvSpPr>
          <p:spPr>
            <a:xfrm rot="16200000">
              <a:off x="833437" y="498475"/>
              <a:ext cx="481016" cy="719142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4" name="Academic faculty"/>
            <p:cNvSpPr/>
            <p:nvPr/>
          </p:nvSpPr>
          <p:spPr>
            <a:xfrm>
              <a:off x="-1" y="-2"/>
              <a:ext cx="2147893" cy="414159"/>
            </a:xfrm>
            <a:prstGeom prst="rect">
              <a:avLst/>
            </a:prstGeom>
            <a:solidFill>
              <a:srgbClr val="FFFFFF"/>
            </a:solidFill>
            <a:ln w="63500" cap="flat">
              <a:solidFill>
                <a:srgbClr val="FFC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b="0" sz="1800">
                  <a:solidFill>
                    <a:srgbClr val="3C3C3C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Academic faculty</a:t>
              </a:r>
            </a:p>
          </p:txBody>
        </p:sp>
      </p:grpSp>
      <p:grpSp>
        <p:nvGrpSpPr>
          <p:cNvPr id="50" name="Group"/>
          <p:cNvGrpSpPr/>
          <p:nvPr/>
        </p:nvGrpSpPr>
        <p:grpSpPr>
          <a:xfrm>
            <a:off x="3224781" y="2946397"/>
            <a:ext cx="2829948" cy="1305154"/>
            <a:chOff x="-1" y="-1"/>
            <a:chExt cx="2829947" cy="1305153"/>
          </a:xfrm>
        </p:grpSpPr>
        <p:sp>
          <p:nvSpPr>
            <p:cNvPr id="46" name="Arrow"/>
            <p:cNvSpPr/>
            <p:nvPr/>
          </p:nvSpPr>
          <p:spPr>
            <a:xfrm rot="16200000">
              <a:off x="982090" y="757240"/>
              <a:ext cx="600080" cy="298453"/>
            </a:xfrm>
            <a:prstGeom prst="leftArrow">
              <a:avLst>
                <a:gd name="adj1" fmla="val 60000"/>
                <a:gd name="adj2" fmla="val 50005"/>
              </a:avLst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7" name="Shape"/>
            <p:cNvSpPr/>
            <p:nvPr/>
          </p:nvSpPr>
          <p:spPr>
            <a:xfrm rot="18900000">
              <a:off x="-25973" y="730252"/>
              <a:ext cx="901704" cy="30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3588" y="0"/>
                  </a:lnTo>
                  <a:lnTo>
                    <a:pt x="3588" y="4320"/>
                  </a:lnTo>
                  <a:lnTo>
                    <a:pt x="17036" y="3487"/>
                  </a:lnTo>
                  <a:lnTo>
                    <a:pt x="21600" y="16864"/>
                  </a:lnTo>
                  <a:lnTo>
                    <a:pt x="3588" y="17280"/>
                  </a:lnTo>
                  <a:lnTo>
                    <a:pt x="3588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8" name="Shape"/>
            <p:cNvSpPr/>
            <p:nvPr/>
          </p:nvSpPr>
          <p:spPr>
            <a:xfrm rot="13500000">
              <a:off x="1659159" y="708820"/>
              <a:ext cx="962033" cy="30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3361" y="0"/>
                  </a:lnTo>
                  <a:lnTo>
                    <a:pt x="3361" y="4320"/>
                  </a:lnTo>
                  <a:lnTo>
                    <a:pt x="21600" y="4320"/>
                  </a:lnTo>
                  <a:lnTo>
                    <a:pt x="17325" y="16864"/>
                  </a:lnTo>
                  <a:lnTo>
                    <a:pt x="3361" y="17280"/>
                  </a:lnTo>
                  <a:lnTo>
                    <a:pt x="3361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9" name="Course coordinators"/>
            <p:cNvSpPr/>
            <p:nvPr/>
          </p:nvSpPr>
          <p:spPr>
            <a:xfrm>
              <a:off x="18477" y="-2"/>
              <a:ext cx="2811470" cy="414159"/>
            </a:xfrm>
            <a:prstGeom prst="rect">
              <a:avLst/>
            </a:prstGeom>
            <a:solidFill>
              <a:srgbClr val="FFFFFF"/>
            </a:solidFill>
            <a:ln w="63500" cap="flat">
              <a:solidFill>
                <a:srgbClr val="FFC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b="0" sz="1800">
                  <a:solidFill>
                    <a:srgbClr val="3C3C3C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Course coordinators</a:t>
              </a:r>
            </a:p>
          </p:txBody>
        </p:sp>
      </p:grpSp>
      <p:grpSp>
        <p:nvGrpSpPr>
          <p:cNvPr id="54" name="Group"/>
          <p:cNvGrpSpPr/>
          <p:nvPr/>
        </p:nvGrpSpPr>
        <p:grpSpPr>
          <a:xfrm>
            <a:off x="1527174" y="5565772"/>
            <a:ext cx="5951541" cy="414158"/>
            <a:chOff x="0" y="0"/>
            <a:chExt cx="5951539" cy="414157"/>
          </a:xfrm>
        </p:grpSpPr>
        <p:sp>
          <p:nvSpPr>
            <p:cNvPr id="51" name="students"/>
            <p:cNvSpPr/>
            <p:nvPr/>
          </p:nvSpPr>
          <p:spPr>
            <a:xfrm>
              <a:off x="-1" y="-1"/>
              <a:ext cx="1814515" cy="414158"/>
            </a:xfrm>
            <a:prstGeom prst="rect">
              <a:avLst/>
            </a:prstGeom>
            <a:solidFill>
              <a:srgbClr val="FFFFFF"/>
            </a:solidFill>
            <a:ln w="63500" cap="flat">
              <a:solidFill>
                <a:srgbClr val="FFC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b="0" sz="1800">
                  <a:solidFill>
                    <a:srgbClr val="3C3C3C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students</a:t>
              </a:r>
            </a:p>
          </p:txBody>
        </p:sp>
        <p:sp>
          <p:nvSpPr>
            <p:cNvPr id="52" name="students"/>
            <p:cNvSpPr/>
            <p:nvPr/>
          </p:nvSpPr>
          <p:spPr>
            <a:xfrm>
              <a:off x="4137024" y="-1"/>
              <a:ext cx="1814516" cy="414158"/>
            </a:xfrm>
            <a:prstGeom prst="rect">
              <a:avLst/>
            </a:prstGeom>
            <a:solidFill>
              <a:srgbClr val="FFFFFF"/>
            </a:solidFill>
            <a:ln w="63500" cap="flat">
              <a:solidFill>
                <a:srgbClr val="FFC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b="0" sz="1800">
                  <a:solidFill>
                    <a:srgbClr val="3C3C3C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students</a:t>
              </a:r>
            </a:p>
          </p:txBody>
        </p:sp>
        <p:sp>
          <p:nvSpPr>
            <p:cNvPr id="53" name="students"/>
            <p:cNvSpPr/>
            <p:nvPr/>
          </p:nvSpPr>
          <p:spPr>
            <a:xfrm>
              <a:off x="2071688" y="-1"/>
              <a:ext cx="1814514" cy="414158"/>
            </a:xfrm>
            <a:prstGeom prst="rect">
              <a:avLst/>
            </a:prstGeom>
            <a:solidFill>
              <a:srgbClr val="FFFFFF"/>
            </a:solidFill>
            <a:ln w="63500" cap="flat">
              <a:solidFill>
                <a:srgbClr val="FFC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b="0" sz="1800">
                  <a:solidFill>
                    <a:srgbClr val="3C3C3C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students</a:t>
              </a:r>
            </a:p>
          </p:txBody>
        </p:sp>
      </p:grpSp>
      <p:grpSp>
        <p:nvGrpSpPr>
          <p:cNvPr id="61" name="Group"/>
          <p:cNvGrpSpPr/>
          <p:nvPr/>
        </p:nvGrpSpPr>
        <p:grpSpPr>
          <a:xfrm>
            <a:off x="2303459" y="4249734"/>
            <a:ext cx="4402144" cy="1212857"/>
            <a:chOff x="0" y="0"/>
            <a:chExt cx="4402143" cy="1212855"/>
          </a:xfrm>
        </p:grpSpPr>
        <p:sp>
          <p:nvSpPr>
            <p:cNvPr id="55" name="tutor"/>
            <p:cNvSpPr/>
            <p:nvPr/>
          </p:nvSpPr>
          <p:spPr>
            <a:xfrm>
              <a:off x="-1" y="-1"/>
              <a:ext cx="1247778" cy="414158"/>
            </a:xfrm>
            <a:prstGeom prst="rect">
              <a:avLst/>
            </a:prstGeom>
            <a:solidFill>
              <a:srgbClr val="FFFFFF"/>
            </a:solidFill>
            <a:ln w="63500" cap="flat">
              <a:solidFill>
                <a:srgbClr val="FFC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b="0" sz="1800">
                  <a:solidFill>
                    <a:srgbClr val="3C3C3C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tutor</a:t>
              </a:r>
            </a:p>
          </p:txBody>
        </p:sp>
        <p:sp>
          <p:nvSpPr>
            <p:cNvPr id="56" name="Arrow"/>
            <p:cNvSpPr/>
            <p:nvPr/>
          </p:nvSpPr>
          <p:spPr>
            <a:xfrm rot="16200000">
              <a:off x="206373" y="760413"/>
              <a:ext cx="606430" cy="298453"/>
            </a:xfrm>
            <a:prstGeom prst="leftArrow">
              <a:avLst>
                <a:gd name="adj1" fmla="val 60000"/>
                <a:gd name="adj2" fmla="val 50045"/>
              </a:avLst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7" name="tutor"/>
            <p:cNvSpPr/>
            <p:nvPr/>
          </p:nvSpPr>
          <p:spPr>
            <a:xfrm>
              <a:off x="3154365" y="-1"/>
              <a:ext cx="1247778" cy="414158"/>
            </a:xfrm>
            <a:prstGeom prst="rect">
              <a:avLst/>
            </a:prstGeom>
            <a:solidFill>
              <a:srgbClr val="FFFFFF"/>
            </a:solidFill>
            <a:ln w="63500" cap="flat">
              <a:solidFill>
                <a:srgbClr val="FFC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b="0" sz="1800">
                  <a:solidFill>
                    <a:srgbClr val="3C3C3C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tutor</a:t>
              </a:r>
            </a:p>
          </p:txBody>
        </p:sp>
        <p:sp>
          <p:nvSpPr>
            <p:cNvPr id="58" name="Arrow"/>
            <p:cNvSpPr/>
            <p:nvPr/>
          </p:nvSpPr>
          <p:spPr>
            <a:xfrm rot="16200000">
              <a:off x="3596484" y="759618"/>
              <a:ext cx="606431" cy="300040"/>
            </a:xfrm>
            <a:prstGeom prst="leftArrow">
              <a:avLst>
                <a:gd name="adj1" fmla="val 60000"/>
                <a:gd name="adj2" fmla="val 50043"/>
              </a:avLst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9" name="tutor"/>
            <p:cNvSpPr/>
            <p:nvPr/>
          </p:nvSpPr>
          <p:spPr>
            <a:xfrm>
              <a:off x="1577976" y="-1"/>
              <a:ext cx="1247778" cy="414158"/>
            </a:xfrm>
            <a:prstGeom prst="rect">
              <a:avLst/>
            </a:prstGeom>
            <a:solidFill>
              <a:srgbClr val="FFFFFF"/>
            </a:solidFill>
            <a:ln w="63500" cap="flat">
              <a:solidFill>
                <a:srgbClr val="FFC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b="0" sz="1800">
                  <a:solidFill>
                    <a:srgbClr val="3C3C3C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tutor</a:t>
              </a:r>
            </a:p>
          </p:txBody>
        </p:sp>
        <p:sp>
          <p:nvSpPr>
            <p:cNvPr id="60" name="Arrow"/>
            <p:cNvSpPr/>
            <p:nvPr/>
          </p:nvSpPr>
          <p:spPr>
            <a:xfrm rot="16200000">
              <a:off x="1899443" y="759619"/>
              <a:ext cx="606430" cy="300041"/>
            </a:xfrm>
            <a:prstGeom prst="leftArrow">
              <a:avLst>
                <a:gd name="adj1" fmla="val 60000"/>
                <a:gd name="adj2" fmla="val 50043"/>
              </a:avLst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" grpId="4"/>
      <p:bldP build="whole" bldLvl="1" animBg="1" rev="0" advAuto="0" spid="50" grpId="2"/>
      <p:bldP build="whole" bldLvl="1" animBg="1" rev="0" advAuto="0" spid="61" grpId="3"/>
      <p:bldP build="whole" bldLvl="1" animBg="1" rev="0" advAuto="0" spid="4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64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65" name="Slide Number"/>
          <p:cNvSpPr/>
          <p:nvPr>
            <p:ph type="sldNum" sz="quarter" idx="4294967295"/>
          </p:nvPr>
        </p:nvSpPr>
        <p:spPr>
          <a:xfrm>
            <a:off x="8711740" y="6332270"/>
            <a:ext cx="203659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" name="Evaluation Department"/>
          <p:cNvSpPr/>
          <p:nvPr>
            <p:ph type="title" idx="4294967295"/>
          </p:nvPr>
        </p:nvSpPr>
        <p:spPr>
          <a:xfrm>
            <a:off x="1403350" y="188912"/>
            <a:ext cx="751205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>
                <a:solidFill>
                  <a:srgbClr val="FF9900"/>
                </a:solidFill>
              </a:defRPr>
            </a:lvl1pPr>
          </a:lstStyle>
          <a:p>
            <a:pPr/>
            <a:r>
              <a:t>Evaluation Department</a:t>
            </a:r>
          </a:p>
        </p:txBody>
      </p:sp>
      <p:sp>
        <p:nvSpPr>
          <p:cNvPr id="67" name="Conducts student surveys in all of the 700+ courses every semester…"/>
          <p:cNvSpPr/>
          <p:nvPr>
            <p:ph type="body" idx="4294967295"/>
          </p:nvPr>
        </p:nvSpPr>
        <p:spPr>
          <a:xfrm>
            <a:off x="642936" y="1125535"/>
            <a:ext cx="7961315" cy="508953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800"/>
              </a:spcBef>
              <a:buClr>
                <a:srgbClr val="FFFF66"/>
              </a:buClr>
              <a:buChar char="■"/>
              <a:defRPr b="1" sz="3600"/>
            </a:pPr>
            <a:r>
              <a:t>Conducts student surveys in all of the 700+ courses every semester</a:t>
            </a:r>
          </a:p>
          <a:p>
            <a:pPr>
              <a:spcBef>
                <a:spcPts val="800"/>
              </a:spcBef>
              <a:buClr>
                <a:srgbClr val="FFFF66"/>
              </a:buClr>
              <a:buChar char="■"/>
              <a:defRPr b="1" sz="3600"/>
            </a:pPr>
            <a:r>
              <a:t>Conducts tutors surveys every semester</a:t>
            </a:r>
          </a:p>
          <a:p>
            <a:pPr>
              <a:spcBef>
                <a:spcPts val="800"/>
              </a:spcBef>
              <a:buClr>
                <a:srgbClr val="FFFF66"/>
              </a:buClr>
              <a:buChar char="■"/>
              <a:defRPr b="1" sz="3600"/>
            </a:pPr>
            <a:r>
              <a:t>Monitors learning analytics projects</a:t>
            </a:r>
          </a:p>
          <a:p>
            <a:pPr>
              <a:spcBef>
                <a:spcPts val="800"/>
              </a:spcBef>
              <a:buClr>
                <a:srgbClr val="FFFF66"/>
              </a:buClr>
              <a:buChar char="■"/>
              <a:defRPr b="1" sz="3600"/>
            </a:pPr>
            <a:r>
              <a:t>Monitors pilot studies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70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71" name="Slide Number"/>
          <p:cNvSpPr/>
          <p:nvPr>
            <p:ph type="sldNum" sz="quarter" idx="4294967295"/>
          </p:nvPr>
        </p:nvSpPr>
        <p:spPr>
          <a:xfrm>
            <a:off x="8711740" y="6332270"/>
            <a:ext cx="203659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2" name="Support Division"/>
          <p:cNvSpPr/>
          <p:nvPr>
            <p:ph type="title" idx="4294967295"/>
          </p:nvPr>
        </p:nvSpPr>
        <p:spPr>
          <a:xfrm>
            <a:off x="1403350" y="188912"/>
            <a:ext cx="751205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>
                <a:solidFill>
                  <a:srgbClr val="FF9900"/>
                </a:solidFill>
              </a:defRPr>
            </a:lvl1pPr>
          </a:lstStyle>
          <a:p>
            <a:pPr/>
            <a:r>
              <a:t>Support Division</a:t>
            </a:r>
          </a:p>
        </p:txBody>
      </p:sp>
      <p:sp>
        <p:nvSpPr>
          <p:cNvPr id="73" name="Ongoing academic counseling…"/>
          <p:cNvSpPr/>
          <p:nvPr>
            <p:ph type="body" idx="4294967295"/>
          </p:nvPr>
        </p:nvSpPr>
        <p:spPr>
          <a:xfrm>
            <a:off x="642936" y="1125535"/>
            <a:ext cx="7961315" cy="508953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Ongoing academic counseling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Special support to disabled students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Workshops for course coordinators and tutors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Workshops for a variety of student clienteles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Supporting individual students through a variety of intervention techniques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76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77" name="Slide Number"/>
          <p:cNvSpPr/>
          <p:nvPr>
            <p:ph type="sldNum" sz="quarter" idx="4294967295"/>
          </p:nvPr>
        </p:nvSpPr>
        <p:spPr>
          <a:xfrm>
            <a:off x="8711740" y="6332270"/>
            <a:ext cx="203659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8" name="Tutor/Counselor Interventions"/>
          <p:cNvSpPr/>
          <p:nvPr>
            <p:ph type="title" idx="4294967295"/>
          </p:nvPr>
        </p:nvSpPr>
        <p:spPr>
          <a:xfrm>
            <a:off x="1403350" y="188912"/>
            <a:ext cx="751205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>
                <a:solidFill>
                  <a:srgbClr val="FF9900"/>
                </a:solidFill>
              </a:defRPr>
            </a:lvl1pPr>
          </a:lstStyle>
          <a:p>
            <a:pPr/>
            <a:r>
              <a:t>Tutor/Counselor Interventions</a:t>
            </a:r>
          </a:p>
        </p:txBody>
      </p:sp>
      <p:sp>
        <p:nvSpPr>
          <p:cNvPr id="79" name="An additional tutorial hour for students from the Arab sector…"/>
          <p:cNvSpPr/>
          <p:nvPr>
            <p:ph type="body" idx="4294967295"/>
          </p:nvPr>
        </p:nvSpPr>
        <p:spPr>
          <a:xfrm>
            <a:off x="642936" y="1125535"/>
            <a:ext cx="7961315" cy="508953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800"/>
              </a:spcBef>
              <a:buClr>
                <a:srgbClr val="FFFF66"/>
              </a:buClr>
              <a:buChar char="■"/>
              <a:defRPr b="1" sz="3600"/>
            </a:pPr>
            <a:r>
              <a:t>An additional tutorial hour for students from the Arab sector</a:t>
            </a:r>
          </a:p>
          <a:p>
            <a:pPr>
              <a:spcBef>
                <a:spcPts val="800"/>
              </a:spcBef>
              <a:buClr>
                <a:srgbClr val="FFFF66"/>
              </a:buClr>
              <a:buChar char="■"/>
              <a:defRPr b="1" sz="3600"/>
            </a:pPr>
            <a:r>
              <a:t>Study skills and writing workshops for novice students in introductory courses</a:t>
            </a:r>
          </a:p>
          <a:p>
            <a:pPr>
              <a:spcBef>
                <a:spcPts val="800"/>
              </a:spcBef>
              <a:buClr>
                <a:srgbClr val="FFFF66"/>
              </a:buClr>
              <a:buChar char="■"/>
              <a:defRPr b="1" sz="3600"/>
            </a:pPr>
            <a:r>
              <a:t>Addressing potential early dropouts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82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83" name="Slide Number"/>
          <p:cNvSpPr/>
          <p:nvPr>
            <p:ph type="sldNum" sz="quarter" idx="4294967295"/>
          </p:nvPr>
        </p:nvSpPr>
        <p:spPr>
          <a:xfrm>
            <a:off x="8711740" y="6332270"/>
            <a:ext cx="203659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4" name="Third Hour to Students from  the Arab Sector"/>
          <p:cNvSpPr/>
          <p:nvPr>
            <p:ph type="title" idx="4294967295"/>
          </p:nvPr>
        </p:nvSpPr>
        <p:spPr>
          <a:xfrm>
            <a:off x="684211" y="188912"/>
            <a:ext cx="823119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ctr" defTabSz="649223">
              <a:defRPr sz="3100">
                <a:solidFill>
                  <a:srgbClr val="FF9900"/>
                </a:solidFill>
              </a:defRPr>
            </a:pPr>
            <a:r>
              <a:t>Third Hour to Students from </a:t>
            </a:r>
            <a:br/>
            <a:r>
              <a:t>the Arab Sector</a:t>
            </a:r>
          </a:p>
        </p:txBody>
      </p:sp>
      <p:sp>
        <p:nvSpPr>
          <p:cNvPr id="85" name="15% of OUI’s students are from the Arab sector…"/>
          <p:cNvSpPr/>
          <p:nvPr>
            <p:ph type="body" idx="4294967295"/>
          </p:nvPr>
        </p:nvSpPr>
        <p:spPr>
          <a:xfrm>
            <a:off x="642936" y="1484310"/>
            <a:ext cx="7961315" cy="473075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800"/>
              </a:spcBef>
              <a:buClr>
                <a:srgbClr val="FFFF66"/>
              </a:buClr>
              <a:buChar char="■"/>
              <a:defRPr b="1" sz="3600"/>
            </a:pPr>
            <a:r>
              <a:t>15% of OUI’s students are from the Arab sector</a:t>
            </a:r>
          </a:p>
          <a:p>
            <a:pPr>
              <a:spcBef>
                <a:spcPts val="800"/>
              </a:spcBef>
              <a:buClr>
                <a:srgbClr val="FFFF66"/>
              </a:buClr>
              <a:buChar char="■"/>
              <a:defRPr b="1" sz="3600"/>
            </a:pPr>
            <a:r>
              <a:t>High dropout rate in first courses (35% to 55%)</a:t>
            </a:r>
          </a:p>
          <a:p>
            <a:pPr>
              <a:spcBef>
                <a:spcPts val="800"/>
              </a:spcBef>
              <a:buClr>
                <a:srgbClr val="FFFF66"/>
              </a:buClr>
              <a:buChar char="■"/>
              <a:defRPr b="1" sz="3600"/>
            </a:pPr>
            <a:r>
              <a:t>Hebrew literacy deficiency</a:t>
            </a:r>
          </a:p>
          <a:p>
            <a:pPr>
              <a:spcBef>
                <a:spcPts val="800"/>
              </a:spcBef>
              <a:buClr>
                <a:srgbClr val="FFFF66"/>
              </a:buClr>
              <a:buChar char="■"/>
              <a:defRPr b="1" sz="3600"/>
            </a:pPr>
            <a:r>
              <a:t>Academic study skills deficiency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88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89" name="Slide Number"/>
          <p:cNvSpPr/>
          <p:nvPr>
            <p:ph type="sldNum" sz="quarter" idx="4294967295"/>
          </p:nvPr>
        </p:nvSpPr>
        <p:spPr>
          <a:xfrm>
            <a:off x="8711740" y="6332270"/>
            <a:ext cx="203659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0" name="Special Support Mechanisms for  Students from the Arab Sector"/>
          <p:cNvSpPr/>
          <p:nvPr>
            <p:ph type="title" idx="4294967295"/>
          </p:nvPr>
        </p:nvSpPr>
        <p:spPr>
          <a:xfrm>
            <a:off x="684211" y="188912"/>
            <a:ext cx="823119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ctr" defTabSz="713230">
              <a:defRPr sz="3100">
                <a:solidFill>
                  <a:srgbClr val="FF9900"/>
                </a:solidFill>
              </a:defRPr>
            </a:pPr>
            <a:r>
              <a:t>Special Support Mechanisms for </a:t>
            </a:r>
            <a:br/>
            <a:r>
              <a:t>Students from the Arab Sector</a:t>
            </a:r>
          </a:p>
        </p:txBody>
      </p:sp>
      <p:sp>
        <p:nvSpPr>
          <p:cNvPr id="91" name="A handful of courses were translated into Arabic (students allowed to study a third of their degree in Arabic)…"/>
          <p:cNvSpPr/>
          <p:nvPr>
            <p:ph type="body" idx="4294967295"/>
          </p:nvPr>
        </p:nvSpPr>
        <p:spPr>
          <a:xfrm>
            <a:off x="642936" y="1125535"/>
            <a:ext cx="7961315" cy="508953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A handful of courses were translated into Arabic (students allowed to study a third of their degree in Arabic)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Many courses enable to submit assignments in Arabic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Hebrew workshops for novice students</a:t>
            </a:r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Third hour project – devoted to practicing study skills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6/16/17"/>
          <p:cNvSpPr/>
          <p:nvPr/>
        </p:nvSpPr>
        <p:spPr>
          <a:xfrm>
            <a:off x="304800" y="6332270"/>
            <a:ext cx="19050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l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6/16/17</a:t>
            </a:r>
          </a:p>
        </p:txBody>
      </p:sp>
      <p:sp>
        <p:nvSpPr>
          <p:cNvPr id="94" name="sarah guri-rosenblit"/>
          <p:cNvSpPr/>
          <p:nvPr/>
        </p:nvSpPr>
        <p:spPr>
          <a:xfrm>
            <a:off x="3581400" y="6332270"/>
            <a:ext cx="2895600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 algn="ctr">
              <a:defRPr b="0" sz="1400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sarah guri-rosenblit</a:t>
            </a:r>
          </a:p>
        </p:txBody>
      </p:sp>
      <p:sp>
        <p:nvSpPr>
          <p:cNvPr id="95" name="Slide Number"/>
          <p:cNvSpPr/>
          <p:nvPr>
            <p:ph type="sldNum" sz="quarter" idx="4294967295"/>
          </p:nvPr>
        </p:nvSpPr>
        <p:spPr>
          <a:xfrm>
            <a:off x="8711740" y="6332270"/>
            <a:ext cx="203659" cy="2894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6" name="Third Hour Project"/>
          <p:cNvSpPr/>
          <p:nvPr>
            <p:ph type="title" idx="4294967295"/>
          </p:nvPr>
        </p:nvSpPr>
        <p:spPr>
          <a:xfrm>
            <a:off x="684211" y="188912"/>
            <a:ext cx="8231190" cy="863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4000">
                <a:solidFill>
                  <a:srgbClr val="FF9900"/>
                </a:solidFill>
              </a:defRPr>
            </a:lvl1pPr>
          </a:lstStyle>
          <a:p>
            <a:pPr/>
            <a:r>
              <a:t>Third Hour Project</a:t>
            </a:r>
          </a:p>
        </p:txBody>
      </p:sp>
      <p:sp>
        <p:nvSpPr>
          <p:cNvPr id="97" name="A third hour was added to the weekly two-hour tutorials to practice mainly study skills, text comprehension and assignment preparation…"/>
          <p:cNvSpPr/>
          <p:nvPr>
            <p:ph type="body" idx="4294967295"/>
          </p:nvPr>
        </p:nvSpPr>
        <p:spPr>
          <a:xfrm>
            <a:off x="642936" y="1341435"/>
            <a:ext cx="7961315" cy="487363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A third hour was added to the weekly two-hour tutorials to practice mainly study skills, text comprehension and assignment preparation</a:t>
            </a:r>
            <a:br/>
          </a:p>
          <a:p>
            <a:pPr>
              <a:spcBef>
                <a:spcPts val="700"/>
              </a:spcBef>
              <a:buClr>
                <a:srgbClr val="FFFF66"/>
              </a:buClr>
              <a:buChar char="■"/>
              <a:defRPr b="1" sz="3200"/>
            </a:pPr>
            <a:r>
              <a:t>826 students from the Arab sector participated in this project in 2014/15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eneric">
  <a:themeElements>
    <a:clrScheme name="Generic">
      <a:dk1>
        <a:srgbClr val="000000"/>
      </a:dk1>
      <a:lt1>
        <a:srgbClr val="003399"/>
      </a:lt1>
      <a:dk2>
        <a:srgbClr val="A7A7A7"/>
      </a:dk2>
      <a:lt2>
        <a:srgbClr val="535353"/>
      </a:lt2>
      <a:accent1>
        <a:srgbClr val="777777"/>
      </a:accent1>
      <a:accent2>
        <a:srgbClr val="00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eneri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Gener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399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eneric">
  <a:themeElements>
    <a:clrScheme name="Generi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77777"/>
      </a:accent1>
      <a:accent2>
        <a:srgbClr val="00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eneric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Gener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399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