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Lst>
  <p:notesMasterIdLst>
    <p:notesMasterId r:id="rId12"/>
  </p:notesMasterIdLst>
  <p:handoutMasterIdLst>
    <p:handoutMasterId r:id="rId13"/>
  </p:handoutMasterIdLst>
  <p:sldIdLst>
    <p:sldId id="367" r:id="rId3"/>
    <p:sldId id="467" r:id="rId4"/>
    <p:sldId id="464" r:id="rId5"/>
    <p:sldId id="471" r:id="rId6"/>
    <p:sldId id="473" r:id="rId7"/>
    <p:sldId id="472" r:id="rId8"/>
    <p:sldId id="474" r:id="rId9"/>
    <p:sldId id="411" r:id="rId10"/>
    <p:sldId id="475" r:id="rId11"/>
  </p:sldIdLst>
  <p:sldSz cx="9144000" cy="6858000" type="screen4x3"/>
  <p:notesSz cx="6858000" cy="9144000"/>
  <p:defaultTextStyle>
    <a:defPPr>
      <a:defRPr lang="it-IT"/>
    </a:defPPr>
    <a:lvl1pPr algn="l" rtl="0" eaLnBrk="0" fontAlgn="base" hangingPunct="0">
      <a:spcBef>
        <a:spcPct val="0"/>
      </a:spcBef>
      <a:spcAft>
        <a:spcPct val="0"/>
      </a:spcAft>
      <a:defRPr kern="1200">
        <a:solidFill>
          <a:schemeClr val="tx1"/>
        </a:solidFill>
        <a:latin typeface="Arial" charset="0"/>
        <a:ea typeface="ＭＳ Ｐゴシック" charset="-128"/>
        <a:cs typeface="+mn-cs"/>
      </a:defRPr>
    </a:lvl1pPr>
    <a:lvl2pPr marL="457200" algn="l" rtl="0" eaLnBrk="0" fontAlgn="base" hangingPunct="0">
      <a:spcBef>
        <a:spcPct val="0"/>
      </a:spcBef>
      <a:spcAft>
        <a:spcPct val="0"/>
      </a:spcAft>
      <a:defRPr kern="1200">
        <a:solidFill>
          <a:schemeClr val="tx1"/>
        </a:solidFill>
        <a:latin typeface="Arial" charset="0"/>
        <a:ea typeface="ＭＳ Ｐゴシック" charset="-128"/>
        <a:cs typeface="+mn-cs"/>
      </a:defRPr>
    </a:lvl2pPr>
    <a:lvl3pPr marL="914400" algn="l" rtl="0" eaLnBrk="0" fontAlgn="base" hangingPunct="0">
      <a:spcBef>
        <a:spcPct val="0"/>
      </a:spcBef>
      <a:spcAft>
        <a:spcPct val="0"/>
      </a:spcAft>
      <a:defRPr kern="1200">
        <a:solidFill>
          <a:schemeClr val="tx1"/>
        </a:solidFill>
        <a:latin typeface="Arial" charset="0"/>
        <a:ea typeface="ＭＳ Ｐゴシック" charset="-128"/>
        <a:cs typeface="+mn-cs"/>
      </a:defRPr>
    </a:lvl3pPr>
    <a:lvl4pPr marL="1371600" algn="l" rtl="0" eaLnBrk="0" fontAlgn="base" hangingPunct="0">
      <a:spcBef>
        <a:spcPct val="0"/>
      </a:spcBef>
      <a:spcAft>
        <a:spcPct val="0"/>
      </a:spcAft>
      <a:defRPr kern="1200">
        <a:solidFill>
          <a:schemeClr val="tx1"/>
        </a:solidFill>
        <a:latin typeface="Arial" charset="0"/>
        <a:ea typeface="ＭＳ Ｐゴシック" charset="-128"/>
        <a:cs typeface="+mn-cs"/>
      </a:defRPr>
    </a:lvl4pPr>
    <a:lvl5pPr marL="1828800" algn="l" rtl="0" eaLnBrk="0" fontAlgn="base" hangingPunct="0">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FF6600"/>
    <a:srgbClr val="E05CAA"/>
    <a:srgbClr val="15A80A"/>
    <a:srgbClr val="649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243"/>
    <p:restoredTop sz="92286"/>
  </p:normalViewPr>
  <p:slideViewPr>
    <p:cSldViewPr>
      <p:cViewPr varScale="1">
        <p:scale>
          <a:sx n="52" d="100"/>
          <a:sy n="52" d="100"/>
        </p:scale>
        <p:origin x="2256" y="176"/>
      </p:cViewPr>
      <p:guideLst>
        <p:guide orient="horz"/>
        <p:guide pos="2880"/>
      </p:guideLst>
    </p:cSldViewPr>
  </p:slideViewPr>
  <p:outlineViewPr>
    <p:cViewPr>
      <p:scale>
        <a:sx n="33" d="100"/>
        <a:sy n="33" d="100"/>
      </p:scale>
      <p:origin x="0" y="4752"/>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9.xml"/><Relationship Id="rId12" Type="http://schemas.openxmlformats.org/officeDocument/2006/relationships/notesMaster" Target="notesMasters/notesMaster1.xml"/><Relationship Id="rId13" Type="http://schemas.openxmlformats.org/officeDocument/2006/relationships/handoutMaster" Target="handoutMasters/handoutMaster1.xml"/><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customXml" Target="../customXml/item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1CD8531-8875-D248-BB01-9D82F1CEFCAD}" type="datetimeFigureOut">
              <a:rPr lang="fr-FR" smtClean="0"/>
              <a:t>20/05/2017</a:t>
            </a:fld>
            <a:endParaRPr lang="fr-FR"/>
          </a:p>
        </p:txBody>
      </p:sp>
      <p:sp>
        <p:nvSpPr>
          <p:cNvPr id="4" name="Espace réservé du pied de pag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A9AD541-AD99-6F40-849F-B3C835F93F6C}" type="slidenum">
              <a:rPr lang="fr-FR" smtClean="0"/>
              <a:t>‹#›</a:t>
            </a:fld>
            <a:endParaRPr lang="fr-FR"/>
          </a:p>
        </p:txBody>
      </p:sp>
    </p:spTree>
    <p:extLst>
      <p:ext uri="{BB962C8B-B14F-4D97-AF65-F5344CB8AC3E}">
        <p14:creationId xmlns:p14="http://schemas.microsoft.com/office/powerpoint/2010/main" val="15669485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it-IT"/>
          </a:p>
        </p:txBody>
      </p:sp>
      <p:sp>
        <p:nvSpPr>
          <p:cNvPr id="3" name="Segnaposto data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charset="0"/>
              </a:defRPr>
            </a:lvl1pPr>
          </a:lstStyle>
          <a:p>
            <a:fld id="{092C8434-ACEC-8740-B6DB-1EA6198F7D04}" type="datetimeFigureOut">
              <a:rPr lang="it-IT" altLang="x-none"/>
              <a:pPr/>
              <a:t>20/05/17</a:t>
            </a:fld>
            <a:endParaRPr lang="it-IT" altLang="x-none"/>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t-IT" noProof="0"/>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noProof="0" smtClean="0"/>
              <a:t>Fare clic per modificare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endParaRPr lang="it-IT" noProof="0"/>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charset="0"/>
              </a:defRPr>
            </a:lvl1pPr>
          </a:lstStyle>
          <a:p>
            <a:fld id="{876E6762-EEDD-F746-A972-AA6C1E270678}" type="slidenum">
              <a:rPr lang="it-IT" altLang="x-none"/>
              <a:pPr/>
              <a:t>‹#›</a:t>
            </a:fld>
            <a:endParaRPr lang="it-IT" altLang="x-none"/>
          </a:p>
        </p:txBody>
      </p:sp>
    </p:spTree>
    <p:extLst>
      <p:ext uri="{BB962C8B-B14F-4D97-AF65-F5344CB8AC3E}">
        <p14:creationId xmlns:p14="http://schemas.microsoft.com/office/powerpoint/2010/main" val="346283000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 Id="rId3"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a titolo">
    <p:spTree>
      <p:nvGrpSpPr>
        <p:cNvPr id="1" name=""/>
        <p:cNvGrpSpPr/>
        <p:nvPr/>
      </p:nvGrpSpPr>
      <p:grpSpPr>
        <a:xfrm>
          <a:off x="0" y="0"/>
          <a:ext cx="0" cy="0"/>
          <a:chOff x="0" y="0"/>
          <a:chExt cx="0" cy="0"/>
        </a:xfrm>
      </p:grpSpPr>
      <p:sp>
        <p:nvSpPr>
          <p:cNvPr id="2" name="Rettangolo 7"/>
          <p:cNvSpPr/>
          <p:nvPr userDrawn="1"/>
        </p:nvSpPr>
        <p:spPr>
          <a:xfrm>
            <a:off x="0" y="404813"/>
            <a:ext cx="357188" cy="5976937"/>
          </a:xfrm>
          <a:prstGeom prst="rect">
            <a:avLst/>
          </a:prstGeom>
          <a:solidFill>
            <a:srgbClr val="649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a:p>
        </p:txBody>
      </p:sp>
      <p:sp>
        <p:nvSpPr>
          <p:cNvPr id="3" name="Rettangolo 8"/>
          <p:cNvSpPr/>
          <p:nvPr userDrawn="1"/>
        </p:nvSpPr>
        <p:spPr>
          <a:xfrm>
            <a:off x="0" y="404813"/>
            <a:ext cx="357188" cy="5976937"/>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a:p>
        </p:txBody>
      </p:sp>
      <p:sp>
        <p:nvSpPr>
          <p:cNvPr id="4" name="Rettangolo 9"/>
          <p:cNvSpPr/>
          <p:nvPr userDrawn="1"/>
        </p:nvSpPr>
        <p:spPr>
          <a:xfrm>
            <a:off x="179388" y="1268413"/>
            <a:ext cx="8964612" cy="73025"/>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a:p>
        </p:txBody>
      </p:sp>
      <p:pic>
        <p:nvPicPr>
          <p:cNvPr id="5" name="Immagine 10"/>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69913" y="250825"/>
            <a:ext cx="3067050" cy="874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magine 11"/>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352925" y="404813"/>
            <a:ext cx="440055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magine 12"/>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287713" y="6308725"/>
            <a:ext cx="2568575" cy="420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egnaposto data 3"/>
          <p:cNvSpPr>
            <a:spLocks noGrp="1"/>
          </p:cNvSpPr>
          <p:nvPr>
            <p:ph type="dt" sz="half" idx="10"/>
          </p:nvPr>
        </p:nvSpPr>
        <p:spPr/>
        <p:txBody>
          <a:bodyPr/>
          <a:lstStyle>
            <a:lvl1pPr>
              <a:defRPr/>
            </a:lvl1pPr>
          </a:lstStyle>
          <a:p>
            <a:fld id="{254F7466-A448-3844-85C1-FDE98585520C}" type="datetimeFigureOut">
              <a:rPr lang="it-IT" altLang="x-none"/>
              <a:pPr/>
              <a:t>20/05/17</a:t>
            </a:fld>
            <a:endParaRPr lang="it-IT" altLang="x-none"/>
          </a:p>
        </p:txBody>
      </p:sp>
      <p:sp>
        <p:nvSpPr>
          <p:cNvPr id="9" name="Segnaposto numero diapositiva 5"/>
          <p:cNvSpPr>
            <a:spLocks noGrp="1"/>
          </p:cNvSpPr>
          <p:nvPr>
            <p:ph type="sldNum" sz="quarter" idx="11"/>
          </p:nvPr>
        </p:nvSpPr>
        <p:spPr/>
        <p:txBody>
          <a:bodyPr/>
          <a:lstStyle>
            <a:lvl1pPr>
              <a:defRPr/>
            </a:lvl1pPr>
          </a:lstStyle>
          <a:p>
            <a:fld id="{5BEBDF79-EE16-134B-A064-EF5F88EC9E66}" type="slidenum">
              <a:rPr lang="it-IT" altLang="x-none"/>
              <a:pPr/>
              <a:t>‹#›</a:t>
            </a:fld>
            <a:endParaRPr lang="it-IT" altLang="x-none"/>
          </a:p>
        </p:txBody>
      </p:sp>
    </p:spTree>
    <p:extLst>
      <p:ext uri="{BB962C8B-B14F-4D97-AF65-F5344CB8AC3E}">
        <p14:creationId xmlns:p14="http://schemas.microsoft.com/office/powerpoint/2010/main" val="20177764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1600200"/>
            <a:ext cx="8229600" cy="4525963"/>
          </a:xfrm>
          <a:prstGeom prst="rect">
            <a:avLst/>
          </a:prstGeo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fld id="{B23D9FB3-EBA3-0140-99F2-6F171164F230}" type="datetimeFigureOut">
              <a:rPr lang="it-IT" altLang="x-none"/>
              <a:pPr/>
              <a:t>20/05/17</a:t>
            </a:fld>
            <a:endParaRPr lang="it-IT" altLang="x-none"/>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fld id="{A686415F-EAC1-2145-A18D-1686651F6837}" type="slidenum">
              <a:rPr lang="it-IT" altLang="x-none"/>
              <a:pPr/>
              <a:t>‹#›</a:t>
            </a:fld>
            <a:endParaRPr lang="it-IT" altLang="x-none"/>
          </a:p>
        </p:txBody>
      </p:sp>
    </p:spTree>
    <p:extLst>
      <p:ext uri="{BB962C8B-B14F-4D97-AF65-F5344CB8AC3E}">
        <p14:creationId xmlns:p14="http://schemas.microsoft.com/office/powerpoint/2010/main" val="4809673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a:prstGeom prst="rect">
            <a:avLst/>
          </a:prstGeo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a:prstGeom prst="rect">
            <a:avLst/>
          </a:prstGeo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fld id="{AD629C51-9FB1-F141-8E29-8A155D2801BC}" type="datetimeFigureOut">
              <a:rPr lang="it-IT" altLang="x-none"/>
              <a:pPr/>
              <a:t>20/05/17</a:t>
            </a:fld>
            <a:endParaRPr lang="it-IT" altLang="x-none"/>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fld id="{57D6D7E3-B980-CF48-A3E7-0FCD4AD99A62}" type="slidenum">
              <a:rPr lang="it-IT" altLang="x-none"/>
              <a:pPr/>
              <a:t>‹#›</a:t>
            </a:fld>
            <a:endParaRPr lang="it-IT" altLang="x-none"/>
          </a:p>
        </p:txBody>
      </p:sp>
    </p:spTree>
    <p:extLst>
      <p:ext uri="{BB962C8B-B14F-4D97-AF65-F5344CB8AC3E}">
        <p14:creationId xmlns:p14="http://schemas.microsoft.com/office/powerpoint/2010/main" val="490257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pic>
        <p:nvPicPr>
          <p:cNvPr id="4" name="Immagin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287713" y="6308725"/>
            <a:ext cx="2568575" cy="420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olo 1"/>
          <p:cNvSpPr>
            <a:spLocks noGrp="1"/>
          </p:cNvSpPr>
          <p:nvPr>
            <p:ph type="title"/>
          </p:nvPr>
        </p:nvSpPr>
        <p:spPr>
          <a:xfrm>
            <a:off x="457200" y="274638"/>
            <a:ext cx="7043738" cy="1143000"/>
          </a:xfrm>
          <a:prstGeom prst="rect">
            <a:avLst/>
          </a:prstGeom>
        </p:spPr>
        <p:txBody>
          <a:bodyPr/>
          <a:lstStyle>
            <a:lvl1pPr algn="l">
              <a:defRPr/>
            </a:lvl1pPr>
          </a:lstStyle>
          <a:p>
            <a:r>
              <a:rPr lang="en-GB" noProof="0" smtClean="0"/>
              <a:t>Fare clic per modificare lo stile del titolo</a:t>
            </a:r>
            <a:endParaRPr lang="en-GB" noProof="0"/>
          </a:p>
        </p:txBody>
      </p:sp>
      <p:sp>
        <p:nvSpPr>
          <p:cNvPr id="3" name="Segnaposto contenuto 2"/>
          <p:cNvSpPr>
            <a:spLocks noGrp="1"/>
          </p:cNvSpPr>
          <p:nvPr>
            <p:ph idx="1"/>
          </p:nvPr>
        </p:nvSpPr>
        <p:spPr>
          <a:xfrm>
            <a:off x="457200" y="1600200"/>
            <a:ext cx="8472518" cy="4525963"/>
          </a:xfrm>
          <a:prstGeom prst="rect">
            <a:avLst/>
          </a:prstGeom>
        </p:spPr>
        <p:txBody>
          <a:bodyPr/>
          <a:lstStyle>
            <a:lvl1pPr>
              <a:buClr>
                <a:schemeClr val="accent1">
                  <a:lumMod val="75000"/>
                </a:schemeClr>
              </a:buClr>
              <a:buFont typeface="Wingdings" pitchFamily="2" charset="2"/>
              <a:buChar char="§"/>
              <a:defRPr>
                <a:solidFill>
                  <a:schemeClr val="tx1">
                    <a:lumMod val="65000"/>
                    <a:lumOff val="35000"/>
                  </a:schemeClr>
                </a:solidFill>
              </a:defRPr>
            </a:lvl1pPr>
            <a:lvl2pPr>
              <a:buClr>
                <a:schemeClr val="accent1">
                  <a:lumMod val="75000"/>
                </a:schemeClr>
              </a:buClr>
              <a:buFont typeface="Wingdings" pitchFamily="2" charset="2"/>
              <a:buChar char="§"/>
              <a:defRPr>
                <a:solidFill>
                  <a:schemeClr val="tx1">
                    <a:lumMod val="65000"/>
                    <a:lumOff val="35000"/>
                  </a:schemeClr>
                </a:solidFill>
              </a:defRPr>
            </a:lvl2pPr>
            <a:lvl3pPr>
              <a:buClr>
                <a:schemeClr val="accent1">
                  <a:lumMod val="75000"/>
                </a:schemeClr>
              </a:buClr>
              <a:buFont typeface="Wingdings" pitchFamily="2" charset="2"/>
              <a:buChar char="§"/>
              <a:defRPr>
                <a:solidFill>
                  <a:schemeClr val="tx1">
                    <a:lumMod val="65000"/>
                    <a:lumOff val="35000"/>
                  </a:schemeClr>
                </a:solidFill>
              </a:defRPr>
            </a:lvl3pPr>
            <a:lvl4pPr>
              <a:buClr>
                <a:schemeClr val="accent1">
                  <a:lumMod val="75000"/>
                </a:schemeClr>
              </a:buClr>
              <a:buFont typeface="Wingdings" pitchFamily="2" charset="2"/>
              <a:buChar char="§"/>
              <a:defRPr>
                <a:solidFill>
                  <a:schemeClr val="tx1">
                    <a:lumMod val="65000"/>
                    <a:lumOff val="35000"/>
                  </a:schemeClr>
                </a:solidFill>
              </a:defRPr>
            </a:lvl4pPr>
            <a:lvl5pPr>
              <a:buClr>
                <a:schemeClr val="accent1">
                  <a:lumMod val="75000"/>
                </a:schemeClr>
              </a:buClr>
              <a:buFont typeface="Wingdings" pitchFamily="2" charset="2"/>
              <a:buChar char="§"/>
              <a:defRPr>
                <a:solidFill>
                  <a:schemeClr val="tx1">
                    <a:lumMod val="65000"/>
                    <a:lumOff val="35000"/>
                  </a:schemeClr>
                </a:solidFill>
              </a:defRPr>
            </a:lvl5pPr>
          </a:lstStyle>
          <a:p>
            <a:pPr lvl="0"/>
            <a:r>
              <a:rPr lang="en-GB" noProof="0" dirty="0" smtClean="0"/>
              <a:t>Fare </a:t>
            </a:r>
            <a:r>
              <a:rPr lang="en-GB" noProof="0" dirty="0" err="1" smtClean="0"/>
              <a:t>clic</a:t>
            </a:r>
            <a:r>
              <a:rPr lang="en-GB" noProof="0" dirty="0" smtClean="0"/>
              <a:t> per </a:t>
            </a:r>
            <a:r>
              <a:rPr lang="en-GB" noProof="0" dirty="0" err="1" smtClean="0"/>
              <a:t>modificare</a:t>
            </a:r>
            <a:r>
              <a:rPr lang="en-GB" noProof="0" dirty="0" smtClean="0"/>
              <a:t> </a:t>
            </a:r>
            <a:r>
              <a:rPr lang="en-GB" noProof="0" dirty="0" err="1" smtClean="0"/>
              <a:t>stili</a:t>
            </a:r>
            <a:r>
              <a:rPr lang="en-GB" noProof="0" dirty="0" smtClean="0"/>
              <a:t> del </a:t>
            </a:r>
            <a:r>
              <a:rPr lang="en-GB" noProof="0" dirty="0" err="1" smtClean="0"/>
              <a:t>testo</a:t>
            </a:r>
            <a:r>
              <a:rPr lang="en-GB" noProof="0" dirty="0" smtClean="0"/>
              <a:t> </a:t>
            </a:r>
            <a:r>
              <a:rPr lang="en-GB" noProof="0" dirty="0" err="1" smtClean="0"/>
              <a:t>dello</a:t>
            </a:r>
            <a:r>
              <a:rPr lang="en-GB" noProof="0" dirty="0" smtClean="0"/>
              <a:t> schema</a:t>
            </a:r>
          </a:p>
          <a:p>
            <a:pPr lvl="1"/>
            <a:r>
              <a:rPr lang="en-GB" noProof="0" dirty="0" smtClean="0"/>
              <a:t>Secondo </a:t>
            </a:r>
            <a:r>
              <a:rPr lang="en-GB" noProof="0" dirty="0" err="1" smtClean="0"/>
              <a:t>livello</a:t>
            </a:r>
            <a:endParaRPr lang="en-GB" noProof="0" dirty="0" smtClean="0"/>
          </a:p>
          <a:p>
            <a:pPr lvl="2"/>
            <a:r>
              <a:rPr lang="en-GB" noProof="0" dirty="0" err="1" smtClean="0"/>
              <a:t>Terzo</a:t>
            </a:r>
            <a:r>
              <a:rPr lang="en-GB" noProof="0" dirty="0" smtClean="0"/>
              <a:t> </a:t>
            </a:r>
            <a:r>
              <a:rPr lang="en-GB" noProof="0" dirty="0" err="1" smtClean="0"/>
              <a:t>livello</a:t>
            </a:r>
            <a:endParaRPr lang="en-GB" noProof="0" dirty="0" smtClean="0"/>
          </a:p>
          <a:p>
            <a:pPr lvl="3"/>
            <a:r>
              <a:rPr lang="en-GB" noProof="0" dirty="0" smtClean="0"/>
              <a:t>Quarto </a:t>
            </a:r>
            <a:r>
              <a:rPr lang="en-GB" noProof="0" dirty="0" err="1" smtClean="0"/>
              <a:t>livello</a:t>
            </a:r>
            <a:endParaRPr lang="en-GB" noProof="0" dirty="0" smtClean="0"/>
          </a:p>
          <a:p>
            <a:pPr lvl="4"/>
            <a:r>
              <a:rPr lang="en-GB" noProof="0" dirty="0" err="1" smtClean="0"/>
              <a:t>Quinto</a:t>
            </a:r>
            <a:r>
              <a:rPr lang="en-GB" noProof="0" dirty="0" smtClean="0"/>
              <a:t> </a:t>
            </a:r>
            <a:r>
              <a:rPr lang="en-GB" noProof="0" dirty="0" err="1" smtClean="0"/>
              <a:t>livello</a:t>
            </a:r>
            <a:endParaRPr lang="en-GB" noProof="0" dirty="0"/>
          </a:p>
        </p:txBody>
      </p:sp>
      <p:sp>
        <p:nvSpPr>
          <p:cNvPr id="5" name="Segnaposto data 3"/>
          <p:cNvSpPr>
            <a:spLocks noGrp="1"/>
          </p:cNvSpPr>
          <p:nvPr>
            <p:ph type="dt" sz="half" idx="10"/>
          </p:nvPr>
        </p:nvSpPr>
        <p:spPr/>
        <p:txBody>
          <a:bodyPr/>
          <a:lstStyle>
            <a:lvl1pPr>
              <a:defRPr/>
            </a:lvl1pPr>
          </a:lstStyle>
          <a:p>
            <a:fld id="{3C538251-0027-7F41-8B9C-0F8F85D7068B}" type="datetimeFigureOut">
              <a:rPr lang="en-GB" altLang="x-none"/>
              <a:pPr/>
              <a:t>20/05/2017</a:t>
            </a:fld>
            <a:endParaRPr lang="en-GB" altLang="x-none"/>
          </a:p>
        </p:txBody>
      </p:sp>
      <p:sp>
        <p:nvSpPr>
          <p:cNvPr id="6" name="Segnaposto numero diapositiva 5"/>
          <p:cNvSpPr>
            <a:spLocks noGrp="1"/>
          </p:cNvSpPr>
          <p:nvPr>
            <p:ph type="sldNum" sz="quarter" idx="11"/>
          </p:nvPr>
        </p:nvSpPr>
        <p:spPr>
          <a:xfrm>
            <a:off x="6786563" y="6357938"/>
            <a:ext cx="2133600" cy="365125"/>
          </a:xfrm>
        </p:spPr>
        <p:txBody>
          <a:bodyPr/>
          <a:lstStyle>
            <a:lvl1pPr>
              <a:defRPr/>
            </a:lvl1pPr>
          </a:lstStyle>
          <a:p>
            <a:fld id="{29CD58A6-197C-8A48-9D71-7E6BEAF771FC}" type="slidenum">
              <a:rPr lang="en-GB" altLang="x-none"/>
              <a:pPr/>
              <a:t>‹#›</a:t>
            </a:fld>
            <a:endParaRPr lang="en-GB" altLang="x-none"/>
          </a:p>
        </p:txBody>
      </p:sp>
    </p:spTree>
    <p:extLst>
      <p:ext uri="{BB962C8B-B14F-4D97-AF65-F5344CB8AC3E}">
        <p14:creationId xmlns:p14="http://schemas.microsoft.com/office/powerpoint/2010/main" val="18541051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pic>
        <p:nvPicPr>
          <p:cNvPr id="4" name="Immagin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3875" y="260350"/>
            <a:ext cx="2568575" cy="420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olo 1"/>
          <p:cNvSpPr>
            <a:spLocks noGrp="1"/>
          </p:cNvSpPr>
          <p:nvPr>
            <p:ph type="title"/>
          </p:nvPr>
        </p:nvSpPr>
        <p:spPr>
          <a:xfrm>
            <a:off x="722313" y="4406900"/>
            <a:ext cx="7772400" cy="1362075"/>
          </a:xfrm>
          <a:prstGeom prst="rect">
            <a:avLst/>
          </a:prstGeom>
        </p:spPr>
        <p:txBody>
          <a:bodyPr anchor="t"/>
          <a:lstStyle>
            <a:lvl1pPr algn="l">
              <a:defRPr sz="4000" b="1" cap="all">
                <a:solidFill>
                  <a:schemeClr val="tx2"/>
                </a:solidFill>
              </a:defRPr>
            </a:lvl1pPr>
          </a:lstStyle>
          <a:p>
            <a:r>
              <a:rPr lang="en-GB" noProof="0" smtClean="0"/>
              <a:t>Fare clic per modificare lo stile del titolo</a:t>
            </a:r>
            <a:endParaRPr lang="en-GB" noProof="0"/>
          </a:p>
        </p:txBody>
      </p:sp>
      <p:sp>
        <p:nvSpPr>
          <p:cNvPr id="3" name="Segnaposto testo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noProof="0"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fld id="{CAB8D8AF-2B60-B143-83D4-99FECBCEBBB9}" type="datetimeFigureOut">
              <a:rPr lang="en-GB" altLang="x-none"/>
              <a:pPr/>
              <a:t>20/05/2017</a:t>
            </a:fld>
            <a:endParaRPr lang="en-GB" altLang="x-none"/>
          </a:p>
        </p:txBody>
      </p:sp>
      <p:sp>
        <p:nvSpPr>
          <p:cNvPr id="6" name="Segnaposto piè di pagina 4"/>
          <p:cNvSpPr>
            <a:spLocks noGrp="1"/>
          </p:cNvSpPr>
          <p:nvPr>
            <p:ph type="ftr" sz="quarter" idx="11"/>
          </p:nvPr>
        </p:nvSpPr>
        <p:spPr/>
        <p:txBody>
          <a:bodyPr/>
          <a:lstStyle>
            <a:lvl1pPr>
              <a:defRPr/>
            </a:lvl1pPr>
          </a:lstStyle>
          <a:p>
            <a:pPr>
              <a:defRPr/>
            </a:pPr>
            <a:endParaRPr lang="en-GB"/>
          </a:p>
        </p:txBody>
      </p:sp>
      <p:sp>
        <p:nvSpPr>
          <p:cNvPr id="7" name="Segnaposto numero diapositiva 5"/>
          <p:cNvSpPr>
            <a:spLocks noGrp="1"/>
          </p:cNvSpPr>
          <p:nvPr>
            <p:ph type="sldNum" sz="quarter" idx="12"/>
          </p:nvPr>
        </p:nvSpPr>
        <p:spPr/>
        <p:txBody>
          <a:bodyPr/>
          <a:lstStyle>
            <a:lvl1pPr>
              <a:defRPr/>
            </a:lvl1pPr>
          </a:lstStyle>
          <a:p>
            <a:fld id="{20DEE3CC-50F9-464A-A363-DC7037B63B50}" type="slidenum">
              <a:rPr lang="en-GB" altLang="x-none"/>
              <a:pPr/>
              <a:t>‹#›</a:t>
            </a:fld>
            <a:endParaRPr lang="en-GB" altLang="x-none"/>
          </a:p>
        </p:txBody>
      </p:sp>
    </p:spTree>
    <p:extLst>
      <p:ext uri="{BB962C8B-B14F-4D97-AF65-F5344CB8AC3E}">
        <p14:creationId xmlns:p14="http://schemas.microsoft.com/office/powerpoint/2010/main" val="1958344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3"/>
          <p:cNvSpPr>
            <a:spLocks noGrp="1"/>
          </p:cNvSpPr>
          <p:nvPr>
            <p:ph type="dt" sz="half" idx="10"/>
          </p:nvPr>
        </p:nvSpPr>
        <p:spPr/>
        <p:txBody>
          <a:bodyPr/>
          <a:lstStyle>
            <a:lvl1pPr>
              <a:defRPr/>
            </a:lvl1pPr>
          </a:lstStyle>
          <a:p>
            <a:fld id="{24CECC76-F55E-ED4D-8EB9-7CEA5F8C0448}" type="datetimeFigureOut">
              <a:rPr lang="it-IT" altLang="x-none"/>
              <a:pPr/>
              <a:t>20/05/17</a:t>
            </a:fld>
            <a:endParaRPr lang="it-IT" altLang="x-none"/>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fld id="{22372820-C422-7E44-95AA-ABD89F719751}" type="slidenum">
              <a:rPr lang="it-IT" altLang="x-none"/>
              <a:pPr/>
              <a:t>‹#›</a:t>
            </a:fld>
            <a:endParaRPr lang="it-IT" altLang="x-none"/>
          </a:p>
        </p:txBody>
      </p:sp>
    </p:spTree>
    <p:extLst>
      <p:ext uri="{BB962C8B-B14F-4D97-AF65-F5344CB8AC3E}">
        <p14:creationId xmlns:p14="http://schemas.microsoft.com/office/powerpoint/2010/main" val="13789695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3"/>
          <p:cNvSpPr>
            <a:spLocks noGrp="1"/>
          </p:cNvSpPr>
          <p:nvPr>
            <p:ph type="dt" sz="half" idx="10"/>
          </p:nvPr>
        </p:nvSpPr>
        <p:spPr/>
        <p:txBody>
          <a:bodyPr/>
          <a:lstStyle>
            <a:lvl1pPr>
              <a:defRPr/>
            </a:lvl1pPr>
          </a:lstStyle>
          <a:p>
            <a:fld id="{2D1C1EA2-EFD6-6A48-8B75-BF6C89ADE116}" type="datetimeFigureOut">
              <a:rPr lang="it-IT" altLang="x-none"/>
              <a:pPr/>
              <a:t>20/05/17</a:t>
            </a:fld>
            <a:endParaRPr lang="it-IT" altLang="x-none"/>
          </a:p>
        </p:txBody>
      </p:sp>
      <p:sp>
        <p:nvSpPr>
          <p:cNvPr id="8" name="Segnaposto piè di pagina 4"/>
          <p:cNvSpPr>
            <a:spLocks noGrp="1"/>
          </p:cNvSpPr>
          <p:nvPr>
            <p:ph type="ftr" sz="quarter" idx="11"/>
          </p:nvPr>
        </p:nvSpPr>
        <p:spPr/>
        <p:txBody>
          <a:bodyPr/>
          <a:lstStyle>
            <a:lvl1pPr>
              <a:defRPr/>
            </a:lvl1pPr>
          </a:lstStyle>
          <a:p>
            <a:pPr>
              <a:defRPr/>
            </a:pPr>
            <a:endParaRPr lang="it-IT"/>
          </a:p>
        </p:txBody>
      </p:sp>
      <p:sp>
        <p:nvSpPr>
          <p:cNvPr id="9" name="Segnaposto numero diapositiva 5"/>
          <p:cNvSpPr>
            <a:spLocks noGrp="1"/>
          </p:cNvSpPr>
          <p:nvPr>
            <p:ph type="sldNum" sz="quarter" idx="12"/>
          </p:nvPr>
        </p:nvSpPr>
        <p:spPr/>
        <p:txBody>
          <a:bodyPr/>
          <a:lstStyle>
            <a:lvl1pPr>
              <a:defRPr/>
            </a:lvl1pPr>
          </a:lstStyle>
          <a:p>
            <a:fld id="{50D84097-37D0-3844-B009-EE0D9962C03D}" type="slidenum">
              <a:rPr lang="it-IT" altLang="x-none"/>
              <a:pPr/>
              <a:t>‹#›</a:t>
            </a:fld>
            <a:endParaRPr lang="it-IT" altLang="x-none"/>
          </a:p>
        </p:txBody>
      </p:sp>
    </p:spTree>
    <p:extLst>
      <p:ext uri="{BB962C8B-B14F-4D97-AF65-F5344CB8AC3E}">
        <p14:creationId xmlns:p14="http://schemas.microsoft.com/office/powerpoint/2010/main" val="696985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smtClean="0"/>
              <a:t>Fare clic per modificare lo stile del titolo</a:t>
            </a:r>
            <a:endParaRPr lang="it-IT"/>
          </a:p>
        </p:txBody>
      </p:sp>
      <p:sp>
        <p:nvSpPr>
          <p:cNvPr id="3" name="Segnaposto data 3"/>
          <p:cNvSpPr>
            <a:spLocks noGrp="1"/>
          </p:cNvSpPr>
          <p:nvPr>
            <p:ph type="dt" sz="half" idx="10"/>
          </p:nvPr>
        </p:nvSpPr>
        <p:spPr/>
        <p:txBody>
          <a:bodyPr/>
          <a:lstStyle>
            <a:lvl1pPr>
              <a:defRPr/>
            </a:lvl1pPr>
          </a:lstStyle>
          <a:p>
            <a:fld id="{2C7884B9-1943-9943-BA72-045A286D69A9}" type="datetimeFigureOut">
              <a:rPr lang="it-IT" altLang="x-none"/>
              <a:pPr/>
              <a:t>20/05/17</a:t>
            </a:fld>
            <a:endParaRPr lang="it-IT" altLang="x-none"/>
          </a:p>
        </p:txBody>
      </p:sp>
      <p:sp>
        <p:nvSpPr>
          <p:cNvPr id="4" name="Segnaposto piè di pagina 4"/>
          <p:cNvSpPr>
            <a:spLocks noGrp="1"/>
          </p:cNvSpPr>
          <p:nvPr>
            <p:ph type="ftr" sz="quarter" idx="11"/>
          </p:nvPr>
        </p:nvSpPr>
        <p:spPr/>
        <p:txBody>
          <a:bodyPr/>
          <a:lstStyle>
            <a:lvl1pPr>
              <a:defRPr/>
            </a:lvl1pPr>
          </a:lstStyle>
          <a:p>
            <a:pPr>
              <a:defRPr/>
            </a:pPr>
            <a:endParaRPr lang="it-IT"/>
          </a:p>
        </p:txBody>
      </p:sp>
      <p:sp>
        <p:nvSpPr>
          <p:cNvPr id="5" name="Segnaposto numero diapositiva 5"/>
          <p:cNvSpPr>
            <a:spLocks noGrp="1"/>
          </p:cNvSpPr>
          <p:nvPr>
            <p:ph type="sldNum" sz="quarter" idx="12"/>
          </p:nvPr>
        </p:nvSpPr>
        <p:spPr/>
        <p:txBody>
          <a:bodyPr/>
          <a:lstStyle>
            <a:lvl1pPr>
              <a:defRPr/>
            </a:lvl1pPr>
          </a:lstStyle>
          <a:p>
            <a:fld id="{A6A7AC0D-2E6C-514F-9024-22491C8F6244}" type="slidenum">
              <a:rPr lang="it-IT" altLang="x-none"/>
              <a:pPr/>
              <a:t>‹#›</a:t>
            </a:fld>
            <a:endParaRPr lang="it-IT" altLang="x-none"/>
          </a:p>
        </p:txBody>
      </p:sp>
    </p:spTree>
    <p:extLst>
      <p:ext uri="{BB962C8B-B14F-4D97-AF65-F5344CB8AC3E}">
        <p14:creationId xmlns:p14="http://schemas.microsoft.com/office/powerpoint/2010/main" val="18632693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fld id="{B4A7BA84-450F-C142-8248-8ABD86166D30}" type="datetimeFigureOut">
              <a:rPr lang="it-IT" altLang="x-none"/>
              <a:pPr/>
              <a:t>20/05/17</a:t>
            </a:fld>
            <a:endParaRPr lang="it-IT" altLang="x-none"/>
          </a:p>
        </p:txBody>
      </p:sp>
      <p:sp>
        <p:nvSpPr>
          <p:cNvPr id="3" name="Segnaposto piè di pagina 4"/>
          <p:cNvSpPr>
            <a:spLocks noGrp="1"/>
          </p:cNvSpPr>
          <p:nvPr>
            <p:ph type="ftr" sz="quarter" idx="11"/>
          </p:nvPr>
        </p:nvSpPr>
        <p:spPr/>
        <p:txBody>
          <a:bodyPr/>
          <a:lstStyle>
            <a:lvl1pPr>
              <a:defRPr/>
            </a:lvl1pPr>
          </a:lstStyle>
          <a:p>
            <a:pPr>
              <a:defRPr/>
            </a:pPr>
            <a:endParaRPr lang="it-IT"/>
          </a:p>
        </p:txBody>
      </p:sp>
      <p:sp>
        <p:nvSpPr>
          <p:cNvPr id="4" name="Segnaposto numero diapositiva 5"/>
          <p:cNvSpPr>
            <a:spLocks noGrp="1"/>
          </p:cNvSpPr>
          <p:nvPr>
            <p:ph type="sldNum" sz="quarter" idx="12"/>
          </p:nvPr>
        </p:nvSpPr>
        <p:spPr/>
        <p:txBody>
          <a:bodyPr/>
          <a:lstStyle>
            <a:lvl1pPr>
              <a:defRPr/>
            </a:lvl1pPr>
          </a:lstStyle>
          <a:p>
            <a:fld id="{C80E62BE-E13A-884A-BD76-FABB0C8CBAE7}" type="slidenum">
              <a:rPr lang="it-IT" altLang="x-none"/>
              <a:pPr/>
              <a:t>‹#›</a:t>
            </a:fld>
            <a:endParaRPr lang="it-IT" altLang="x-none"/>
          </a:p>
        </p:txBody>
      </p:sp>
    </p:spTree>
    <p:extLst>
      <p:ext uri="{BB962C8B-B14F-4D97-AF65-F5344CB8AC3E}">
        <p14:creationId xmlns:p14="http://schemas.microsoft.com/office/powerpoint/2010/main" val="1361206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a:prstGeom prst="rect">
            <a:avLst/>
          </a:prstGeo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fld id="{BCDA6A61-1F37-E546-AE1F-864EF9B9FBC5}" type="datetimeFigureOut">
              <a:rPr lang="it-IT" altLang="x-none"/>
              <a:pPr/>
              <a:t>20/05/17</a:t>
            </a:fld>
            <a:endParaRPr lang="it-IT" altLang="x-none"/>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fld id="{CC499CAB-D669-9943-A9C5-8EAA0012AFF5}" type="slidenum">
              <a:rPr lang="it-IT" altLang="x-none"/>
              <a:pPr/>
              <a:t>‹#›</a:t>
            </a:fld>
            <a:endParaRPr lang="it-IT" altLang="x-none"/>
          </a:p>
        </p:txBody>
      </p:sp>
    </p:spTree>
    <p:extLst>
      <p:ext uri="{BB962C8B-B14F-4D97-AF65-F5344CB8AC3E}">
        <p14:creationId xmlns:p14="http://schemas.microsoft.com/office/powerpoint/2010/main" val="6527573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a:prstGeom prst="rect">
            <a:avLst/>
          </a:prstGeo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fld id="{BD7B2144-4010-ED41-B67D-797626E5AEE9}" type="datetimeFigureOut">
              <a:rPr lang="it-IT" altLang="x-none"/>
              <a:pPr/>
              <a:t>20/05/17</a:t>
            </a:fld>
            <a:endParaRPr lang="it-IT" altLang="x-none"/>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fld id="{98476380-D467-7E41-89F0-A1AE0E8904BF}" type="slidenum">
              <a:rPr lang="it-IT" altLang="x-none"/>
              <a:pPr/>
              <a:t>‹#›</a:t>
            </a:fld>
            <a:endParaRPr lang="it-IT" altLang="x-none"/>
          </a:p>
        </p:txBody>
      </p:sp>
    </p:spTree>
    <p:extLst>
      <p:ext uri="{BB962C8B-B14F-4D97-AF65-F5344CB8AC3E}">
        <p14:creationId xmlns:p14="http://schemas.microsoft.com/office/powerpoint/2010/main" val="154621173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GB" altLang="x-none"/>
              <a:t>Fare clic per modificare lo stile del titolo</a:t>
            </a:r>
          </a:p>
        </p:txBody>
      </p:sp>
      <p:sp>
        <p:nvSpPr>
          <p:cNvPr id="15" name="Segnaposto data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charset="0"/>
              </a:defRPr>
            </a:lvl1pPr>
          </a:lstStyle>
          <a:p>
            <a:fld id="{F8FA2DE8-DA4D-5949-8161-003D3D783D58}" type="datetimeFigureOut">
              <a:rPr lang="it-IT" altLang="x-none"/>
              <a:pPr/>
              <a:t>20/05/17</a:t>
            </a:fld>
            <a:endParaRPr lang="it-IT" altLang="x-none"/>
          </a:p>
        </p:txBody>
      </p:sp>
      <p:sp>
        <p:nvSpPr>
          <p:cNvPr id="16"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it-IT"/>
          </a:p>
        </p:txBody>
      </p:sp>
      <p:sp>
        <p:nvSpPr>
          <p:cNvPr id="17" name="Segnaposto numero diapositiva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charset="0"/>
              </a:defRPr>
            </a:lvl1pPr>
          </a:lstStyle>
          <a:p>
            <a:fld id="{2CEE1D69-D003-6B42-8D88-DBEECA3F899E}" type="slidenum">
              <a:rPr lang="it-IT" altLang="x-none"/>
              <a:pPr/>
              <a:t>‹#›</a:t>
            </a:fld>
            <a:endParaRPr lang="it-IT" altLang="x-none"/>
          </a:p>
        </p:txBody>
      </p:sp>
      <p:sp>
        <p:nvSpPr>
          <p:cNvPr id="18" name="Rettangolo 17"/>
          <p:cNvSpPr/>
          <p:nvPr userDrawn="1"/>
        </p:nvSpPr>
        <p:spPr>
          <a:xfrm>
            <a:off x="0" y="404813"/>
            <a:ext cx="357188" cy="5976937"/>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a:p>
        </p:txBody>
      </p:sp>
      <p:sp>
        <p:nvSpPr>
          <p:cNvPr id="19" name="Rettangolo 18"/>
          <p:cNvSpPr/>
          <p:nvPr userDrawn="1"/>
        </p:nvSpPr>
        <p:spPr>
          <a:xfrm>
            <a:off x="571500" y="836613"/>
            <a:ext cx="8358188" cy="71437"/>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a:p>
        </p:txBody>
      </p:sp>
    </p:spTree>
  </p:cSld>
  <p:clrMap bg1="lt1" tx1="dk1" bg2="lt2" tx2="dk2" accent1="accent1" accent2="accent2" accent3="accent3" accent4="accent4" accent5="accent5" accent6="accent6" hlink="hlink" folHlink="folHlink"/>
  <p:sldLayoutIdLst>
    <p:sldLayoutId id="2147484284" r:id="rId1"/>
    <p:sldLayoutId id="2147484285" r:id="rId2"/>
    <p:sldLayoutId id="2147484286" r:id="rId3"/>
    <p:sldLayoutId id="2147484276" r:id="rId4"/>
    <p:sldLayoutId id="2147484277" r:id="rId5"/>
    <p:sldLayoutId id="2147484278" r:id="rId6"/>
    <p:sldLayoutId id="2147484279" r:id="rId7"/>
    <p:sldLayoutId id="2147484280" r:id="rId8"/>
    <p:sldLayoutId id="2147484281" r:id="rId9"/>
    <p:sldLayoutId id="2147484282" r:id="rId10"/>
    <p:sldLayoutId id="2147484283" r:id="rId11"/>
  </p:sldLayoutIdLst>
  <p:txStyles>
    <p:titleStyle>
      <a:lvl1pPr algn="l"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l"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2pPr>
      <a:lvl3pPr algn="l"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3pPr>
      <a:lvl4pPr algn="l"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4pPr>
      <a:lvl5pPr algn="l"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1" Type="http://schemas.openxmlformats.org/officeDocument/2006/relationships/slideLayout" Target="../slideLayouts/slideLayout1.xml"/><Relationship Id="rId2"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4" Type="http://schemas.openxmlformats.org/officeDocument/2006/relationships/hyperlink" Target="http://www.irishtimes.com/news/education/why-we-need-more-t-shaped-graduates-1.2584765" TargetMode="External"/><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pewinternet.org/2017/05/03/the-future-of-jobs-and-jobs-training/" TargetMode="External"/><Relationship Id="rId3"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ottotitolo 2"/>
          <p:cNvSpPr txBox="1">
            <a:spLocks/>
          </p:cNvSpPr>
          <p:nvPr/>
        </p:nvSpPr>
        <p:spPr bwMode="auto">
          <a:xfrm>
            <a:off x="1547813" y="2780928"/>
            <a:ext cx="7200900" cy="3239740"/>
          </a:xfrm>
          <a:prstGeom prst="rect">
            <a:avLst/>
          </a:prstGeom>
          <a:noFill/>
          <a:ln w="9525">
            <a:noFill/>
            <a:miter lim="800000"/>
            <a:headEnd/>
            <a:tailEnd/>
          </a:ln>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a:r>
              <a:rPr lang="en-GB" sz="2800" b="1" dirty="0" smtClean="0">
                <a:solidFill>
                  <a:srgbClr val="595959"/>
                </a:solidFill>
                <a:latin typeface="Calibri" charset="0"/>
              </a:rPr>
              <a:t>Soft skills, Employability and Digital Education</a:t>
            </a:r>
            <a:endParaRPr lang="en-GB" altLang="x-none" sz="2800" b="1" dirty="0" smtClean="0">
              <a:solidFill>
                <a:srgbClr val="595959"/>
              </a:solidFill>
              <a:latin typeface="Calibri" charset="0"/>
            </a:endParaRPr>
          </a:p>
          <a:p>
            <a:pPr algn="ctr"/>
            <a:endParaRPr lang="en-GB" altLang="x-none" sz="1600" dirty="0"/>
          </a:p>
          <a:p>
            <a:pPr algn="ctr"/>
            <a:r>
              <a:rPr lang="en-GB" altLang="x-none" sz="1600" dirty="0">
                <a:solidFill>
                  <a:srgbClr val="595959"/>
                </a:solidFill>
                <a:latin typeface="Calibri" charset="0"/>
              </a:rPr>
              <a:t>Deborah Arnold, AUNEGE-</a:t>
            </a:r>
            <a:r>
              <a:rPr lang="en-GB" altLang="x-none" sz="1600" dirty="0" err="1">
                <a:solidFill>
                  <a:srgbClr val="595959"/>
                </a:solidFill>
                <a:latin typeface="Calibri" charset="0"/>
              </a:rPr>
              <a:t>Université</a:t>
            </a:r>
            <a:r>
              <a:rPr lang="en-GB" altLang="x-none" sz="1600" dirty="0">
                <a:solidFill>
                  <a:srgbClr val="595959"/>
                </a:solidFill>
                <a:latin typeface="Calibri" charset="0"/>
              </a:rPr>
              <a:t> de Bourgogne, France </a:t>
            </a:r>
            <a:br>
              <a:rPr lang="en-GB" altLang="x-none" sz="1600" dirty="0">
                <a:solidFill>
                  <a:srgbClr val="595959"/>
                </a:solidFill>
                <a:latin typeface="Calibri" charset="0"/>
              </a:rPr>
            </a:br>
            <a:r>
              <a:rPr lang="en-GB" altLang="x-none" sz="1600" dirty="0" smtClean="0">
                <a:solidFill>
                  <a:srgbClr val="595959"/>
                </a:solidFill>
                <a:latin typeface="Calibri" charset="0"/>
              </a:rPr>
              <a:t>Gérard Casanova, AUNEGE-</a:t>
            </a:r>
            <a:r>
              <a:rPr lang="en-GB" altLang="x-none" sz="1600" dirty="0" err="1" smtClean="0">
                <a:solidFill>
                  <a:srgbClr val="595959"/>
                </a:solidFill>
                <a:latin typeface="Calibri" charset="0"/>
              </a:rPr>
              <a:t>Université</a:t>
            </a:r>
            <a:r>
              <a:rPr lang="en-GB" altLang="x-none" sz="1600" dirty="0" smtClean="0">
                <a:solidFill>
                  <a:srgbClr val="595959"/>
                </a:solidFill>
                <a:latin typeface="Calibri" charset="0"/>
              </a:rPr>
              <a:t> de Lorraine, France </a:t>
            </a:r>
            <a:endParaRPr lang="en-GB" altLang="x-none" sz="1600" b="1" dirty="0">
              <a:solidFill>
                <a:srgbClr val="595959"/>
              </a:solidFill>
              <a:latin typeface="Calibri" charset="0"/>
            </a:endParaRPr>
          </a:p>
          <a:p>
            <a:pPr algn="ctr" eaLnBrk="1" hangingPunct="1">
              <a:spcBef>
                <a:spcPct val="20000"/>
              </a:spcBef>
            </a:pPr>
            <a:endParaRPr lang="en-GB" altLang="x-none" sz="1800" b="1" i="1" dirty="0">
              <a:solidFill>
                <a:srgbClr val="595959"/>
              </a:solidFill>
              <a:latin typeface="Calibri" charset="0"/>
            </a:endParaRPr>
          </a:p>
          <a:p>
            <a:pPr algn="ctr" eaLnBrk="1" hangingPunct="1">
              <a:spcBef>
                <a:spcPct val="20000"/>
              </a:spcBef>
            </a:pPr>
            <a:r>
              <a:rPr lang="en-GB" altLang="x-none" sz="1800" b="1" i="1" dirty="0">
                <a:solidFill>
                  <a:srgbClr val="595959"/>
                </a:solidFill>
                <a:latin typeface="Calibri" charset="0"/>
              </a:rPr>
              <a:t> </a:t>
            </a:r>
          </a:p>
          <a:p>
            <a:pPr algn="ctr"/>
            <a:endParaRPr lang="en-GB" altLang="x-none" sz="1400" b="1" dirty="0">
              <a:solidFill>
                <a:srgbClr val="595959"/>
              </a:solidFill>
              <a:latin typeface="Calibri" charset="0"/>
            </a:endParaRPr>
          </a:p>
          <a:p>
            <a:pPr algn="ctr"/>
            <a:endParaRPr lang="en-GB" altLang="x-none" sz="1400" b="1" dirty="0">
              <a:solidFill>
                <a:srgbClr val="595959"/>
              </a:solidFill>
              <a:latin typeface="Calibri" charset="0"/>
            </a:endParaRPr>
          </a:p>
          <a:p>
            <a:pPr algn="ctr"/>
            <a:r>
              <a:rPr lang="en-GB" altLang="x-none" sz="1400" b="1" dirty="0" smtClean="0">
                <a:solidFill>
                  <a:srgbClr val="595959"/>
                </a:solidFill>
                <a:latin typeface="Calibri" charset="0"/>
              </a:rPr>
              <a:t>Joint session eLene4work /</a:t>
            </a:r>
          </a:p>
          <a:p>
            <a:pPr algn="ctr"/>
            <a:r>
              <a:rPr lang="en-GB" altLang="x-none" sz="1400" b="1" dirty="0" smtClean="0">
                <a:solidFill>
                  <a:srgbClr val="595959"/>
                </a:solidFill>
                <a:latin typeface="Calibri" charset="0"/>
              </a:rPr>
              <a:t>2</a:t>
            </a:r>
            <a:r>
              <a:rPr lang="en-GB" altLang="x-none" sz="1400" b="1" baseline="30000" dirty="0" smtClean="0">
                <a:solidFill>
                  <a:srgbClr val="595959"/>
                </a:solidFill>
                <a:latin typeface="Calibri" charset="0"/>
              </a:rPr>
              <a:t>nd</a:t>
            </a:r>
            <a:r>
              <a:rPr lang="en-GB" altLang="x-none" sz="1400" b="1" dirty="0" smtClean="0">
                <a:solidFill>
                  <a:srgbClr val="595959"/>
                </a:solidFill>
                <a:latin typeface="Calibri" charset="0"/>
              </a:rPr>
              <a:t> D-Transform leadership school</a:t>
            </a:r>
            <a:endParaRPr lang="en-GB" altLang="x-none" sz="1400" b="1" dirty="0">
              <a:solidFill>
                <a:srgbClr val="595959"/>
              </a:solidFill>
              <a:latin typeface="Calibri" charset="0"/>
            </a:endParaRPr>
          </a:p>
          <a:p>
            <a:pPr algn="ctr"/>
            <a:r>
              <a:rPr lang="en-GB" altLang="x-none" sz="1400" i="1" dirty="0" smtClean="0">
                <a:solidFill>
                  <a:srgbClr val="595959"/>
                </a:solidFill>
                <a:latin typeface="Calibri" charset="0"/>
              </a:rPr>
              <a:t>Nancy, Saturday 20</a:t>
            </a:r>
            <a:r>
              <a:rPr lang="en-GB" altLang="x-none" sz="1400" i="1" baseline="30000" dirty="0" smtClean="0">
                <a:solidFill>
                  <a:srgbClr val="595959"/>
                </a:solidFill>
                <a:latin typeface="Calibri" charset="0"/>
              </a:rPr>
              <a:t>th</a:t>
            </a:r>
            <a:r>
              <a:rPr lang="en-GB" altLang="x-none" sz="1400" i="1" dirty="0" smtClean="0">
                <a:solidFill>
                  <a:srgbClr val="595959"/>
                </a:solidFill>
                <a:latin typeface="Calibri" charset="0"/>
              </a:rPr>
              <a:t> May 2017</a:t>
            </a:r>
            <a:endParaRPr lang="en-GB" altLang="x-none" sz="1400" i="1" dirty="0">
              <a:solidFill>
                <a:srgbClr val="595959"/>
              </a:solidFill>
              <a:latin typeface="Calibri" charset="0"/>
            </a:endParaRPr>
          </a:p>
        </p:txBody>
      </p:sp>
      <p:pic>
        <p:nvPicPr>
          <p:cNvPr id="14339" name="Image 3" descr="logo_aunege.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95536" y="6029280"/>
            <a:ext cx="1531938"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0" name="Image 3" descr="twitter-bird-light-bgs.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04025" y="1423988"/>
            <a:ext cx="681038" cy="67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ZoneTexte 4"/>
          <p:cNvSpPr txBox="1"/>
          <p:nvPr/>
        </p:nvSpPr>
        <p:spPr>
          <a:xfrm>
            <a:off x="7380288" y="1557338"/>
            <a:ext cx="1584325" cy="923330"/>
          </a:xfrm>
          <a:prstGeom prst="rect">
            <a:avLst/>
          </a:prstGeom>
          <a:noFill/>
        </p:spPr>
        <p:txBody>
          <a:bodyPr>
            <a:spAutoFit/>
          </a:bodyPr>
          <a:lstStyle/>
          <a:p>
            <a:pPr>
              <a:defRPr/>
            </a:pPr>
            <a:r>
              <a:rPr lang="en-GB" dirty="0">
                <a:latin typeface="+mn-lt"/>
                <a:ea typeface="ＭＳ Ｐゴシック" charset="0"/>
                <a:cs typeface="ＭＳ Ｐゴシック" charset="0"/>
              </a:rPr>
              <a:t>@</a:t>
            </a:r>
            <a:r>
              <a:rPr lang="en-GB" dirty="0" err="1">
                <a:latin typeface="+mn-lt"/>
                <a:ea typeface="ＭＳ Ｐゴシック" charset="0"/>
                <a:cs typeface="ＭＳ Ｐゴシック" charset="0"/>
              </a:rPr>
              <a:t>DebJArnold</a:t>
            </a:r>
            <a:endParaRPr lang="en-GB" dirty="0">
              <a:latin typeface="+mn-lt"/>
              <a:ea typeface="ＭＳ Ｐゴシック" charset="0"/>
              <a:cs typeface="ＭＳ Ｐゴシック" charset="0"/>
            </a:endParaRPr>
          </a:p>
          <a:p>
            <a:pPr>
              <a:defRPr/>
            </a:pPr>
            <a:r>
              <a:rPr lang="en-GB" dirty="0">
                <a:latin typeface="+mn-lt"/>
                <a:ea typeface="ＭＳ Ｐゴシック" charset="0"/>
                <a:cs typeface="ＭＳ Ｐゴシック" charset="0"/>
              </a:rPr>
              <a:t>#</a:t>
            </a:r>
            <a:r>
              <a:rPr lang="en-GB" dirty="0" smtClean="0">
                <a:latin typeface="+mn-lt"/>
                <a:ea typeface="ＭＳ Ｐゴシック" charset="0"/>
                <a:cs typeface="ＭＳ Ｐゴシック" charset="0"/>
              </a:rPr>
              <a:t>eL4w</a:t>
            </a:r>
          </a:p>
          <a:p>
            <a:pPr>
              <a:defRPr/>
            </a:pPr>
            <a:r>
              <a:rPr lang="en-GB" dirty="0" smtClean="0">
                <a:latin typeface="+mn-lt"/>
                <a:ea typeface="ＭＳ Ｐゴシック" charset="0"/>
                <a:cs typeface="ＭＳ Ｐゴシック" charset="0"/>
              </a:rPr>
              <a:t>#</a:t>
            </a:r>
            <a:r>
              <a:rPr lang="en-GB" dirty="0" err="1" smtClean="0">
                <a:latin typeface="+mn-lt"/>
                <a:ea typeface="ＭＳ Ｐゴシック" charset="0"/>
                <a:cs typeface="ＭＳ Ｐゴシック" charset="0"/>
              </a:rPr>
              <a:t>dtransform</a:t>
            </a:r>
            <a:endParaRPr lang="en-GB" dirty="0">
              <a:latin typeface="+mn-lt"/>
              <a:ea typeface="ＭＳ Ｐゴシック" charset="0"/>
              <a:cs typeface="ＭＳ Ｐゴシック" charset="0"/>
            </a:endParaRPr>
          </a:p>
        </p:txBody>
      </p:sp>
      <p:pic>
        <p:nvPicPr>
          <p:cNvPr id="3" name="Imag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19872" y="46568"/>
            <a:ext cx="1485404" cy="1485404"/>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olo 1"/>
          <p:cNvSpPr>
            <a:spLocks noGrp="1"/>
          </p:cNvSpPr>
          <p:nvPr>
            <p:ph type="title"/>
          </p:nvPr>
        </p:nvSpPr>
        <p:spPr>
          <a:xfrm>
            <a:off x="457200" y="-100013"/>
            <a:ext cx="8686800" cy="1008063"/>
          </a:xfrm>
        </p:spPr>
        <p:txBody>
          <a:bodyPr/>
          <a:lstStyle/>
          <a:p>
            <a:r>
              <a:rPr lang="en-GB" altLang="x-none" sz="2400" b="1">
                <a:solidFill>
                  <a:srgbClr val="0070C0"/>
                </a:solidFill>
                <a:ea typeface="ＭＳ Ｐゴシック" charset="-128"/>
              </a:rPr>
              <a:t>eLene4work -  </a:t>
            </a:r>
            <a:br>
              <a:rPr lang="en-GB" altLang="x-none" sz="2400" b="1">
                <a:solidFill>
                  <a:srgbClr val="0070C0"/>
                </a:solidFill>
                <a:ea typeface="ＭＳ Ｐゴシック" charset="-128"/>
              </a:rPr>
            </a:br>
            <a:r>
              <a:rPr lang="en-GB" altLang="x-none" sz="2400" b="1">
                <a:solidFill>
                  <a:srgbClr val="0070C0"/>
                </a:solidFill>
                <a:ea typeface="ＭＳ Ｐゴシック" charset="-128"/>
              </a:rPr>
              <a:t>Why do young people need Soft Skills and Digital Soft Skills?</a:t>
            </a:r>
          </a:p>
        </p:txBody>
      </p:sp>
      <p:sp>
        <p:nvSpPr>
          <p:cNvPr id="3" name="Espace réservé du contenu 2"/>
          <p:cNvSpPr>
            <a:spLocks noGrp="1"/>
          </p:cNvSpPr>
          <p:nvPr>
            <p:ph idx="1"/>
          </p:nvPr>
        </p:nvSpPr>
        <p:spPr>
          <a:xfrm>
            <a:off x="395288" y="1125538"/>
            <a:ext cx="8472487" cy="5040312"/>
          </a:xfrm>
        </p:spPr>
        <p:txBody>
          <a:bodyPr vert="horz" wrap="square" lIns="91440" tIns="45720" rIns="91440" bIns="45720" numCol="1" anchor="t" anchorCtr="0" compatLnSpc="1">
            <a:prstTxWarp prst="textNoShape">
              <a:avLst/>
            </a:prstTxWarp>
          </a:bodyPr>
          <a:lstStyle/>
          <a:p>
            <a:pPr>
              <a:buClr>
                <a:srgbClr val="376092"/>
              </a:buClr>
              <a:buFont typeface="Wingdings" charset="2"/>
              <a:buChar char="§"/>
            </a:pPr>
            <a:r>
              <a:rPr lang="en-GB" altLang="x-none" sz="2400" b="1">
                <a:solidFill>
                  <a:srgbClr val="595959"/>
                </a:solidFill>
                <a:ea typeface="ＭＳ Ｐゴシック" charset="-128"/>
              </a:rPr>
              <a:t>Soft skills </a:t>
            </a:r>
            <a:r>
              <a:rPr lang="en-GB" altLang="x-none" sz="2400">
                <a:solidFill>
                  <a:srgbClr val="595959"/>
                </a:solidFill>
                <a:ea typeface="ＭＳ Ｐゴシック" charset="-128"/>
              </a:rPr>
              <a:t>linked to employability, especially young people entering the job market</a:t>
            </a:r>
            <a:br>
              <a:rPr lang="en-GB" altLang="x-none" sz="2400">
                <a:solidFill>
                  <a:srgbClr val="595959"/>
                </a:solidFill>
                <a:ea typeface="ＭＳ Ｐゴシック" charset="-128"/>
              </a:rPr>
            </a:br>
            <a:r>
              <a:rPr lang="en-GB" altLang="x-none" sz="1600" i="1">
                <a:solidFill>
                  <a:srgbClr val="595959"/>
                </a:solidFill>
                <a:ea typeface="ＭＳ Ｐゴシック" charset="-128"/>
              </a:rPr>
              <a:t>European Commission, 2012 ; European Economic and Social Committee, 2010, Deloitte, 2011 ; SFOL,2012 ; IUL, CRUI, &amp; Centromarca, 2012 ; Manpower Group, 2012.</a:t>
            </a:r>
          </a:p>
          <a:p>
            <a:pPr lvl="1">
              <a:buClr>
                <a:srgbClr val="376092"/>
              </a:buClr>
              <a:buFont typeface="Wingdings" charset="2"/>
              <a:buChar char="§"/>
            </a:pPr>
            <a:endParaRPr lang="en-GB" altLang="x-none" sz="1600" i="1">
              <a:solidFill>
                <a:srgbClr val="595959"/>
              </a:solidFill>
              <a:ea typeface="ＭＳ Ｐゴシック" charset="-128"/>
            </a:endParaRPr>
          </a:p>
          <a:p>
            <a:pPr>
              <a:buClr>
                <a:srgbClr val="376092"/>
              </a:buClr>
              <a:buFont typeface="Wingdings" charset="2"/>
              <a:buChar char="§"/>
            </a:pPr>
            <a:r>
              <a:rPr lang="en-GB" altLang="x-none" sz="2400">
                <a:solidFill>
                  <a:srgbClr val="595959"/>
                </a:solidFill>
                <a:ea typeface="ＭＳ Ｐゴシック" charset="-128"/>
              </a:rPr>
              <a:t>By 2020, </a:t>
            </a:r>
            <a:r>
              <a:rPr lang="en-GB" altLang="x-none" sz="2400" b="1">
                <a:solidFill>
                  <a:srgbClr val="31859C"/>
                </a:solidFill>
                <a:ea typeface="ＭＳ Ｐゴシック" charset="-128"/>
              </a:rPr>
              <a:t>90% </a:t>
            </a:r>
            <a:r>
              <a:rPr lang="en-GB" altLang="x-none" sz="2400">
                <a:solidFill>
                  <a:srgbClr val="595959"/>
                </a:solidFill>
                <a:ea typeface="ＭＳ Ｐゴシック" charset="-128"/>
              </a:rPr>
              <a:t>of jobs will require </a:t>
            </a:r>
            <a:r>
              <a:rPr lang="en-GB" altLang="x-none" sz="2400" b="1">
                <a:solidFill>
                  <a:srgbClr val="595959"/>
                </a:solidFill>
                <a:ea typeface="ＭＳ Ｐゴシック" charset="-128"/>
              </a:rPr>
              <a:t>digital skills</a:t>
            </a:r>
          </a:p>
          <a:p>
            <a:pPr>
              <a:buClr>
                <a:srgbClr val="376092"/>
              </a:buClr>
              <a:buFont typeface="Wingdings" charset="2"/>
              <a:buChar char="§"/>
            </a:pPr>
            <a:endParaRPr lang="en-GB" altLang="x-none" sz="2400">
              <a:solidFill>
                <a:srgbClr val="595959"/>
              </a:solidFill>
              <a:ea typeface="ＭＳ Ｐゴシック" charset="-128"/>
            </a:endParaRPr>
          </a:p>
          <a:p>
            <a:pPr lvl="1">
              <a:buClr>
                <a:srgbClr val="376092"/>
              </a:buClr>
              <a:buFont typeface="Wingdings" charset="2"/>
              <a:buChar char="§"/>
            </a:pPr>
            <a:r>
              <a:rPr lang="en-GB" altLang="x-none" sz="2400" b="1">
                <a:solidFill>
                  <a:srgbClr val="31859C"/>
                </a:solidFill>
                <a:ea typeface="ＭＳ Ｐゴシック" charset="-128"/>
              </a:rPr>
              <a:t>74% </a:t>
            </a:r>
            <a:r>
              <a:rPr lang="en-GB" altLang="x-none" sz="2400">
                <a:solidFill>
                  <a:srgbClr val="595959"/>
                </a:solidFill>
                <a:ea typeface="ＭＳ Ｐゴシック" charset="-128"/>
              </a:rPr>
              <a:t>of </a:t>
            </a:r>
            <a:r>
              <a:rPr lang="en-GB" altLang="x-none" sz="2400" b="1">
                <a:solidFill>
                  <a:srgbClr val="595959"/>
                </a:solidFill>
                <a:ea typeface="ＭＳ Ｐゴシック" charset="-128"/>
              </a:rPr>
              <a:t>universities</a:t>
            </a:r>
            <a:r>
              <a:rPr lang="en-GB" altLang="x-none" sz="2400">
                <a:solidFill>
                  <a:srgbClr val="595959"/>
                </a:solidFill>
                <a:ea typeface="ＭＳ Ｐゴシック" charset="-128"/>
              </a:rPr>
              <a:t> consider they prepare their graduates well for the world of work, but only</a:t>
            </a:r>
            <a:r>
              <a:rPr lang="en-GB" altLang="x-none" sz="2400" b="1">
                <a:solidFill>
                  <a:srgbClr val="595959"/>
                </a:solidFill>
                <a:ea typeface="ＭＳ Ｐゴシック" charset="-128"/>
              </a:rPr>
              <a:t> </a:t>
            </a:r>
            <a:r>
              <a:rPr lang="en-GB" altLang="x-none" sz="2400" b="1">
                <a:solidFill>
                  <a:srgbClr val="E46C0A"/>
                </a:solidFill>
                <a:ea typeface="ＭＳ Ｐゴシック" charset="-128"/>
              </a:rPr>
              <a:t>38% </a:t>
            </a:r>
            <a:r>
              <a:rPr lang="en-GB" altLang="x-none" sz="2400">
                <a:solidFill>
                  <a:srgbClr val="595959"/>
                </a:solidFill>
                <a:ea typeface="ＭＳ Ｐゴシック" charset="-128"/>
              </a:rPr>
              <a:t>of </a:t>
            </a:r>
            <a:r>
              <a:rPr lang="en-GB" altLang="x-none" sz="2400" b="1">
                <a:solidFill>
                  <a:srgbClr val="595959"/>
                </a:solidFill>
                <a:ea typeface="ＭＳ Ｐゴシック" charset="-128"/>
              </a:rPr>
              <a:t>students</a:t>
            </a:r>
            <a:r>
              <a:rPr lang="en-GB" altLang="x-none" sz="2400">
                <a:solidFill>
                  <a:srgbClr val="595959"/>
                </a:solidFill>
                <a:ea typeface="ＭＳ Ｐゴシック" charset="-128"/>
              </a:rPr>
              <a:t> and </a:t>
            </a:r>
            <a:r>
              <a:rPr lang="en-GB" altLang="x-none" sz="2400" b="1">
                <a:solidFill>
                  <a:srgbClr val="E46C0A"/>
                </a:solidFill>
                <a:ea typeface="ＭＳ Ｐゴシック" charset="-128"/>
              </a:rPr>
              <a:t>35% </a:t>
            </a:r>
            <a:r>
              <a:rPr lang="en-GB" altLang="x-none" sz="2400">
                <a:solidFill>
                  <a:srgbClr val="595959"/>
                </a:solidFill>
                <a:ea typeface="ＭＳ Ｐゴシック" charset="-128"/>
              </a:rPr>
              <a:t>of </a:t>
            </a:r>
            <a:r>
              <a:rPr lang="en-GB" altLang="x-none" sz="2400" b="1">
                <a:solidFill>
                  <a:srgbClr val="595959"/>
                </a:solidFill>
                <a:ea typeface="ＭＳ Ｐゴシック" charset="-128"/>
              </a:rPr>
              <a:t>employers</a:t>
            </a:r>
            <a:r>
              <a:rPr lang="en-GB" altLang="x-none" sz="2400">
                <a:solidFill>
                  <a:srgbClr val="595959"/>
                </a:solidFill>
                <a:ea typeface="ＭＳ Ｐゴシック" charset="-128"/>
              </a:rPr>
              <a:t>.</a:t>
            </a:r>
          </a:p>
          <a:p>
            <a:pPr marL="400050" lvl="2" indent="0">
              <a:buClr>
                <a:srgbClr val="376092"/>
              </a:buClr>
              <a:buFont typeface="Wingdings" charset="2"/>
              <a:buNone/>
            </a:pPr>
            <a:r>
              <a:rPr lang="en-GB" altLang="x-none" sz="1600" i="1">
                <a:solidFill>
                  <a:srgbClr val="595959"/>
                </a:solidFill>
                <a:ea typeface="ＭＳ Ｐゴシック" charset="-128"/>
              </a:rPr>
              <a:t>McKinsey (2014). </a:t>
            </a:r>
            <a:r>
              <a:rPr lang="en-GB" altLang="en-GB" sz="1600" i="1">
                <a:solidFill>
                  <a:srgbClr val="595959"/>
                </a:solidFill>
                <a:ea typeface="ＭＳ Ｐゴシック" charset="-128"/>
              </a:rPr>
              <a:t>‘</a:t>
            </a:r>
            <a:r>
              <a:rPr lang="en-GB" altLang="x-none" sz="1600" i="1">
                <a:solidFill>
                  <a:srgbClr val="595959"/>
                </a:solidFill>
                <a:ea typeface="ＭＳ Ｐゴシック" charset="-128"/>
              </a:rPr>
              <a:t>Education to Employment, getting Europe</a:t>
            </a:r>
            <a:r>
              <a:rPr lang="en-GB" altLang="en-GB" sz="1600" i="1">
                <a:solidFill>
                  <a:srgbClr val="595959"/>
                </a:solidFill>
                <a:ea typeface="ＭＳ Ｐゴシック" charset="-128"/>
              </a:rPr>
              <a:t>’</a:t>
            </a:r>
            <a:r>
              <a:rPr lang="en-GB" altLang="x-none" sz="1600" i="1">
                <a:solidFill>
                  <a:srgbClr val="595959"/>
                </a:solidFill>
                <a:ea typeface="ＭＳ Ｐゴシック" charset="-128"/>
              </a:rPr>
              <a:t>s youth  into work</a:t>
            </a:r>
            <a:r>
              <a:rPr lang="en-GB" altLang="en-GB" sz="1600" i="1">
                <a:solidFill>
                  <a:srgbClr val="595959"/>
                </a:solidFill>
                <a:ea typeface="ＭＳ Ｐゴシック" charset="-128"/>
              </a:rPr>
              <a:t>’</a:t>
            </a:r>
            <a:r>
              <a:rPr lang="en-GB" altLang="x-none" sz="1600" i="1">
                <a:solidFill>
                  <a:srgbClr val="595959"/>
                </a:solidFill>
                <a:ea typeface="ＭＳ Ｐゴシック" charset="-128"/>
              </a:rPr>
              <a:t>, ILO Global Employment Trend. </a:t>
            </a:r>
          </a:p>
        </p:txBody>
      </p:sp>
      <p:sp>
        <p:nvSpPr>
          <p:cNvPr id="17411" name="Rectangle 1"/>
          <p:cNvSpPr>
            <a:spLocks noChangeArrowheads="1"/>
          </p:cNvSpPr>
          <p:nvPr/>
        </p:nvSpPr>
        <p:spPr bwMode="auto">
          <a:xfrm>
            <a:off x="4763" y="6351588"/>
            <a:ext cx="313213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r>
              <a:rPr lang="en-GB" altLang="x-none" sz="1200">
                <a:latin typeface="Calibri" charset="0"/>
              </a:rPr>
              <a:t>This project has been funded by the Erasmus + programme of the European Union.</a:t>
            </a:r>
          </a:p>
        </p:txBody>
      </p:sp>
      <p:pic>
        <p:nvPicPr>
          <p:cNvPr id="17412" name="Image 4" descr="EU_flag-Erasmus-e1442918874343.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848350"/>
            <a:ext cx="2303463" cy="655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olo 1"/>
          <p:cNvSpPr>
            <a:spLocks noGrp="1"/>
          </p:cNvSpPr>
          <p:nvPr>
            <p:ph type="title"/>
          </p:nvPr>
        </p:nvSpPr>
        <p:spPr>
          <a:xfrm>
            <a:off x="468313" y="188913"/>
            <a:ext cx="8675687" cy="863600"/>
          </a:xfrm>
        </p:spPr>
        <p:txBody>
          <a:bodyPr/>
          <a:lstStyle/>
          <a:p>
            <a:r>
              <a:rPr lang="en-GB" altLang="x-none" sz="2400" b="1">
                <a:solidFill>
                  <a:srgbClr val="0070C0"/>
                </a:solidFill>
                <a:ea typeface="ＭＳ Ｐゴシック" charset="-128"/>
              </a:rPr>
              <a:t>eLene4work -  </a:t>
            </a:r>
            <a:br>
              <a:rPr lang="en-GB" altLang="x-none" sz="2400" b="1">
                <a:solidFill>
                  <a:srgbClr val="0070C0"/>
                </a:solidFill>
                <a:ea typeface="ＭＳ Ｐゴシック" charset="-128"/>
              </a:rPr>
            </a:br>
            <a:r>
              <a:rPr lang="en-GB" altLang="x-none" sz="2400" b="1">
                <a:solidFill>
                  <a:srgbClr val="0070C0"/>
                </a:solidFill>
                <a:ea typeface="ＭＳ Ｐゴシック" charset="-128"/>
              </a:rPr>
              <a:t>Understanding the notions of Soft Skills and Digital Soft Skills</a:t>
            </a:r>
            <a:r>
              <a:rPr lang="fr-FR" altLang="x-none" sz="2400" b="1">
                <a:solidFill>
                  <a:srgbClr val="0070C0"/>
                </a:solidFill>
                <a:ea typeface="ＭＳ Ｐゴシック" charset="-128"/>
              </a:rPr>
              <a:t/>
            </a:r>
            <a:br>
              <a:rPr lang="fr-FR" altLang="x-none" sz="2400" b="1">
                <a:solidFill>
                  <a:srgbClr val="0070C0"/>
                </a:solidFill>
                <a:ea typeface="ＭＳ Ｐゴシック" charset="-128"/>
              </a:rPr>
            </a:br>
            <a:endParaRPr lang="it-IT" altLang="x-none" sz="2400" b="1">
              <a:solidFill>
                <a:srgbClr val="0070C0"/>
              </a:solidFill>
              <a:ea typeface="ＭＳ Ｐゴシック" charset="-128"/>
            </a:endParaRPr>
          </a:p>
        </p:txBody>
      </p:sp>
      <p:sp>
        <p:nvSpPr>
          <p:cNvPr id="18434" name="Espace réservé du contenu 2"/>
          <p:cNvSpPr>
            <a:spLocks noGrp="1"/>
          </p:cNvSpPr>
          <p:nvPr>
            <p:ph idx="1"/>
          </p:nvPr>
        </p:nvSpPr>
        <p:spPr bwMode="auto">
          <a:xfrm>
            <a:off x="395288" y="981075"/>
            <a:ext cx="8640762" cy="50403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Clr>
                <a:srgbClr val="376092"/>
              </a:buClr>
              <a:buFont typeface="Wingdings" charset="2"/>
              <a:buNone/>
            </a:pPr>
            <a:r>
              <a:rPr lang="en-GB" altLang="x-none" sz="2400" b="1">
                <a:solidFill>
                  <a:srgbClr val="31859C"/>
                </a:solidFill>
                <a:ea typeface="ＭＳ Ｐゴシック" charset="-128"/>
              </a:rPr>
              <a:t>Little consensus:</a:t>
            </a:r>
          </a:p>
          <a:p>
            <a:pPr marL="0" indent="0">
              <a:buClr>
                <a:srgbClr val="376092"/>
              </a:buClr>
              <a:buFont typeface="Wingdings" charset="2"/>
              <a:buNone/>
            </a:pPr>
            <a:endParaRPr lang="en-GB" altLang="x-none" sz="1000">
              <a:solidFill>
                <a:srgbClr val="595959"/>
              </a:solidFill>
              <a:ea typeface="ＭＳ Ｐゴシック" charset="-128"/>
            </a:endParaRPr>
          </a:p>
          <a:p>
            <a:pPr marL="0" indent="0">
              <a:buClr>
                <a:srgbClr val="376092"/>
              </a:buClr>
              <a:buFont typeface="Wingdings" charset="2"/>
              <a:buChar char="§"/>
            </a:pPr>
            <a:r>
              <a:rPr lang="en-GB" altLang="x-none" sz="2400" b="1">
                <a:solidFill>
                  <a:srgbClr val="595959"/>
                </a:solidFill>
                <a:ea typeface="ＭＳ Ｐゴシック" charset="-128"/>
              </a:rPr>
              <a:t>Different terms:</a:t>
            </a:r>
          </a:p>
          <a:p>
            <a:pPr lvl="1">
              <a:buClr>
                <a:srgbClr val="376092"/>
              </a:buClr>
              <a:buFont typeface="Wingdings" charset="2"/>
              <a:buChar char="§"/>
            </a:pPr>
            <a:r>
              <a:rPr lang="en-GB" altLang="x-none" sz="2000">
                <a:solidFill>
                  <a:srgbClr val="595959"/>
                </a:solidFill>
                <a:ea typeface="ＭＳ Ｐゴシック" charset="-128"/>
              </a:rPr>
              <a:t>Soft skills, wicked skills </a:t>
            </a:r>
            <a:r>
              <a:rPr lang="en-GB" altLang="x-none" sz="1600" i="1">
                <a:solidFill>
                  <a:srgbClr val="595959"/>
                </a:solidFill>
                <a:ea typeface="ＭＳ Ｐゴシック" charset="-128"/>
              </a:rPr>
              <a:t>Knight &amp; Page (2007)</a:t>
            </a:r>
          </a:p>
          <a:p>
            <a:pPr lvl="1">
              <a:buClr>
                <a:srgbClr val="376092"/>
              </a:buClr>
              <a:buFont typeface="Wingdings" charset="2"/>
              <a:buChar char="§"/>
            </a:pPr>
            <a:r>
              <a:rPr lang="en-GB" altLang="x-none" sz="2000">
                <a:solidFill>
                  <a:srgbClr val="595959"/>
                </a:solidFill>
                <a:ea typeface="ＭＳ Ｐゴシック" charset="-128"/>
              </a:rPr>
              <a:t>Transversal skills, non-technical skills, 21st century skills</a:t>
            </a:r>
          </a:p>
          <a:p>
            <a:pPr marL="0" indent="0">
              <a:buClr>
                <a:srgbClr val="376092"/>
              </a:buClr>
              <a:buFont typeface="Wingdings" charset="2"/>
              <a:buChar char="§"/>
            </a:pPr>
            <a:endParaRPr lang="en-GB" altLang="x-none" sz="1200">
              <a:solidFill>
                <a:srgbClr val="595959"/>
              </a:solidFill>
              <a:ea typeface="ＭＳ Ｐゴシック" charset="-128"/>
            </a:endParaRPr>
          </a:p>
          <a:p>
            <a:pPr marL="0" indent="0">
              <a:buClr>
                <a:srgbClr val="376092"/>
              </a:buClr>
              <a:buFont typeface="Wingdings" charset="2"/>
              <a:buChar char="§"/>
            </a:pPr>
            <a:r>
              <a:rPr lang="en-GB" altLang="x-none" sz="2400" b="1">
                <a:solidFill>
                  <a:srgbClr val="595959"/>
                </a:solidFill>
                <a:ea typeface="ＭＳ Ｐゴシック" charset="-128"/>
              </a:rPr>
              <a:t>Different understandings:</a:t>
            </a:r>
          </a:p>
          <a:p>
            <a:pPr lvl="1">
              <a:buClr>
                <a:srgbClr val="376092"/>
              </a:buClr>
              <a:buFont typeface="Wingdings" charset="2"/>
              <a:buChar char="§"/>
            </a:pPr>
            <a:r>
              <a:rPr lang="en-GB" altLang="x-none" sz="2000">
                <a:solidFill>
                  <a:srgbClr val="595959"/>
                </a:solidFill>
                <a:ea typeface="ＭＳ Ｐゴシック" charset="-128"/>
              </a:rPr>
              <a:t>Digital skills ≠ computing skills</a:t>
            </a:r>
          </a:p>
          <a:p>
            <a:pPr lvl="1">
              <a:buClr>
                <a:srgbClr val="376092"/>
              </a:buClr>
              <a:buFont typeface="Wingdings" charset="2"/>
              <a:buChar char="§"/>
            </a:pPr>
            <a:r>
              <a:rPr lang="en-GB" altLang="x-none" sz="2000">
                <a:solidFill>
                  <a:srgbClr val="595959"/>
                </a:solidFill>
                <a:ea typeface="ＭＳ Ｐゴシック" charset="-128"/>
              </a:rPr>
              <a:t>Work-related competences ≠ Transversal competences</a:t>
            </a:r>
          </a:p>
          <a:p>
            <a:pPr lvl="2">
              <a:buClr>
                <a:srgbClr val="376092"/>
              </a:buClr>
              <a:buFont typeface="Wingdings" charset="2"/>
              <a:buChar char="§"/>
            </a:pPr>
            <a:r>
              <a:rPr lang="en-GB" altLang="x-none" sz="1600">
                <a:solidFill>
                  <a:srgbClr val="595959"/>
                </a:solidFill>
                <a:ea typeface="ＭＳ Ｐゴシック" charset="-128"/>
              </a:rPr>
              <a:t>Ex. community management</a:t>
            </a:r>
          </a:p>
          <a:p>
            <a:pPr lvl="2">
              <a:buClr>
                <a:srgbClr val="376092"/>
              </a:buClr>
              <a:buFont typeface="Wingdings" charset="2"/>
              <a:buChar char="§"/>
            </a:pPr>
            <a:endParaRPr lang="en-GB" altLang="x-none" sz="1000">
              <a:solidFill>
                <a:srgbClr val="595959"/>
              </a:solidFill>
              <a:ea typeface="ＭＳ Ｐゴシック" charset="-128"/>
            </a:endParaRPr>
          </a:p>
          <a:p>
            <a:pPr marL="0" indent="0">
              <a:buClr>
                <a:srgbClr val="376092"/>
              </a:buClr>
              <a:buFont typeface="Wingdings" charset="2"/>
              <a:buChar char="§"/>
            </a:pPr>
            <a:r>
              <a:rPr lang="en-GB" altLang="x-none" sz="2400" b="1">
                <a:solidFill>
                  <a:srgbClr val="595959"/>
                </a:solidFill>
                <a:ea typeface="ＭＳ Ｐゴシック" charset="-128"/>
              </a:rPr>
              <a:t>Open for debate: </a:t>
            </a:r>
          </a:p>
          <a:p>
            <a:pPr lvl="1">
              <a:buClr>
                <a:srgbClr val="376092"/>
              </a:buClr>
              <a:buFont typeface="Wingdings" charset="2"/>
              <a:buChar char="§"/>
            </a:pPr>
            <a:r>
              <a:rPr lang="en-GB" altLang="x-none" sz="2000">
                <a:solidFill>
                  <a:srgbClr val="595959"/>
                </a:solidFill>
                <a:ea typeface="ＭＳ Ｐゴシック" charset="-128"/>
              </a:rPr>
              <a:t>Can the so-called </a:t>
            </a:r>
            <a:r>
              <a:rPr lang="en-GB" altLang="en-GB" sz="2000">
                <a:solidFill>
                  <a:srgbClr val="595959"/>
                </a:solidFill>
                <a:ea typeface="ＭＳ Ｐゴシック" charset="-128"/>
              </a:rPr>
              <a:t>‘</a:t>
            </a:r>
            <a:r>
              <a:rPr lang="en-GB" altLang="x-none" sz="2000">
                <a:solidFill>
                  <a:srgbClr val="595959"/>
                </a:solidFill>
                <a:ea typeface="ＭＳ Ｐゴシック" charset="-128"/>
              </a:rPr>
              <a:t>personal skills</a:t>
            </a:r>
            <a:r>
              <a:rPr lang="en-GB" altLang="en-GB" sz="2000">
                <a:solidFill>
                  <a:srgbClr val="595959"/>
                </a:solidFill>
                <a:ea typeface="ＭＳ Ｐゴシック" charset="-128"/>
              </a:rPr>
              <a:t>’</a:t>
            </a:r>
            <a:r>
              <a:rPr lang="en-GB" altLang="x-none" sz="2000">
                <a:solidFill>
                  <a:srgbClr val="595959"/>
                </a:solidFill>
                <a:ea typeface="ＭＳ Ｐゴシック" charset="-128"/>
              </a:rPr>
              <a:t> be learnt?</a:t>
            </a:r>
          </a:p>
          <a:p>
            <a:pPr lvl="1">
              <a:buClr>
                <a:srgbClr val="376092"/>
              </a:buClr>
              <a:buFont typeface="Wingdings" charset="2"/>
              <a:buChar char="§"/>
            </a:pPr>
            <a:r>
              <a:rPr lang="en-GB" altLang="x-none" sz="2000">
                <a:solidFill>
                  <a:srgbClr val="595959"/>
                </a:solidFill>
                <a:ea typeface="ＭＳ Ｐゴシック" charset="-128"/>
              </a:rPr>
              <a:t>Is it the role of Higher Education to teach soft skills? </a:t>
            </a:r>
          </a:p>
        </p:txBody>
      </p:sp>
      <p:sp>
        <p:nvSpPr>
          <p:cNvPr id="18435" name="Rectangle 3"/>
          <p:cNvSpPr>
            <a:spLocks noChangeArrowheads="1"/>
          </p:cNvSpPr>
          <p:nvPr/>
        </p:nvSpPr>
        <p:spPr bwMode="auto">
          <a:xfrm>
            <a:off x="4763" y="6351588"/>
            <a:ext cx="313213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r>
              <a:rPr lang="en-GB" altLang="x-none" sz="1200" dirty="0">
                <a:latin typeface="Calibri" charset="0"/>
              </a:rPr>
              <a:t>This project has been funded by the Erasmus + programme of the European Union.</a:t>
            </a:r>
          </a:p>
        </p:txBody>
      </p:sp>
      <p:pic>
        <p:nvPicPr>
          <p:cNvPr id="18436" name="Image 4" descr="EU_flag-Erasmus-e1442918874343.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848350"/>
            <a:ext cx="2303463" cy="655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olo 1"/>
          <p:cNvSpPr>
            <a:spLocks noGrp="1"/>
          </p:cNvSpPr>
          <p:nvPr>
            <p:ph type="title"/>
          </p:nvPr>
        </p:nvSpPr>
        <p:spPr>
          <a:xfrm>
            <a:off x="468313" y="188913"/>
            <a:ext cx="8675687" cy="863600"/>
          </a:xfrm>
        </p:spPr>
        <p:txBody>
          <a:bodyPr/>
          <a:lstStyle/>
          <a:p>
            <a:r>
              <a:rPr lang="en-GB" altLang="x-none" sz="2400" b="1">
                <a:solidFill>
                  <a:srgbClr val="0070C0"/>
                </a:solidFill>
                <a:ea typeface="ＭＳ Ｐゴシック" charset="-128"/>
              </a:rPr>
              <a:t>eLene4work -  </a:t>
            </a:r>
            <a:br>
              <a:rPr lang="en-GB" altLang="x-none" sz="2400" b="1">
                <a:solidFill>
                  <a:srgbClr val="0070C0"/>
                </a:solidFill>
                <a:ea typeface="ＭＳ Ｐゴシック" charset="-128"/>
              </a:rPr>
            </a:br>
            <a:r>
              <a:rPr lang="en-GB" altLang="x-none" sz="2400" b="1">
                <a:solidFill>
                  <a:srgbClr val="0070C0"/>
                </a:solidFill>
                <a:ea typeface="ＭＳ Ｐゴシック" charset="-128"/>
              </a:rPr>
              <a:t>Understanding the notions of Soft Skills and Digital Soft Skills</a:t>
            </a:r>
            <a:r>
              <a:rPr lang="fr-FR" altLang="x-none" sz="2400" b="1">
                <a:solidFill>
                  <a:srgbClr val="0070C0"/>
                </a:solidFill>
                <a:ea typeface="ＭＳ Ｐゴシック" charset="-128"/>
              </a:rPr>
              <a:t/>
            </a:r>
            <a:br>
              <a:rPr lang="fr-FR" altLang="x-none" sz="2400" b="1">
                <a:solidFill>
                  <a:srgbClr val="0070C0"/>
                </a:solidFill>
                <a:ea typeface="ＭＳ Ｐゴシック" charset="-128"/>
              </a:rPr>
            </a:br>
            <a:endParaRPr lang="it-IT" altLang="x-none" sz="2400" b="1">
              <a:solidFill>
                <a:srgbClr val="0070C0"/>
              </a:solidFill>
              <a:ea typeface="ＭＳ Ｐゴシック" charset="-128"/>
            </a:endParaRPr>
          </a:p>
        </p:txBody>
      </p:sp>
      <p:sp>
        <p:nvSpPr>
          <p:cNvPr id="3" name="Espace réservé du contenu 2"/>
          <p:cNvSpPr>
            <a:spLocks noGrp="1"/>
          </p:cNvSpPr>
          <p:nvPr>
            <p:ph idx="1"/>
          </p:nvPr>
        </p:nvSpPr>
        <p:spPr>
          <a:xfrm>
            <a:off x="395288" y="981075"/>
            <a:ext cx="8640762" cy="5040313"/>
          </a:xfrm>
        </p:spPr>
        <p:txBody>
          <a:bodyPr vert="horz" wrap="square" lIns="91440" tIns="45720" rIns="91440" bIns="45720" numCol="1" anchor="t" anchorCtr="0" compatLnSpc="1">
            <a:prstTxWarp prst="textNoShape">
              <a:avLst/>
            </a:prstTxWarp>
          </a:bodyPr>
          <a:lstStyle/>
          <a:p>
            <a:pPr marL="0" indent="0">
              <a:buClr>
                <a:srgbClr val="376092"/>
              </a:buClr>
              <a:buFont typeface="Wingdings" charset="2"/>
              <a:buNone/>
            </a:pPr>
            <a:endParaRPr lang="en-GB" altLang="x-none" sz="2000" i="1">
              <a:solidFill>
                <a:srgbClr val="595959"/>
              </a:solidFill>
              <a:ea typeface="ＭＳ Ｐゴシック" charset="-128"/>
            </a:endParaRPr>
          </a:p>
          <a:p>
            <a:pPr marL="0" indent="0">
              <a:buClr>
                <a:srgbClr val="376092"/>
              </a:buClr>
              <a:buFont typeface="Wingdings" charset="2"/>
              <a:buNone/>
            </a:pPr>
            <a:endParaRPr lang="en-GB" altLang="x-none" sz="2000" i="1">
              <a:solidFill>
                <a:srgbClr val="595959"/>
              </a:solidFill>
              <a:ea typeface="ＭＳ Ｐゴシック" charset="-128"/>
            </a:endParaRPr>
          </a:p>
          <a:p>
            <a:pPr marL="0" indent="0">
              <a:buClr>
                <a:srgbClr val="376092"/>
              </a:buClr>
              <a:buFont typeface="Wingdings" charset="2"/>
              <a:buNone/>
            </a:pPr>
            <a:endParaRPr lang="en-GB" altLang="x-none" sz="2000" i="1">
              <a:solidFill>
                <a:srgbClr val="595959"/>
              </a:solidFill>
              <a:ea typeface="ＭＳ Ｐゴシック" charset="-128"/>
            </a:endParaRPr>
          </a:p>
          <a:p>
            <a:pPr marL="0" indent="0">
              <a:buClr>
                <a:srgbClr val="376092"/>
              </a:buClr>
              <a:buFont typeface="Wingdings" charset="2"/>
              <a:buNone/>
            </a:pPr>
            <a:r>
              <a:rPr lang="en-GB" altLang="en-GB" sz="2000" i="1">
                <a:solidFill>
                  <a:srgbClr val="595959"/>
                </a:solidFill>
                <a:ea typeface="ＭＳ Ｐゴシック" charset="-128"/>
              </a:rPr>
              <a:t>“</a:t>
            </a:r>
            <a:r>
              <a:rPr lang="en-GB" altLang="ja-JP" sz="2000" i="1">
                <a:solidFill>
                  <a:srgbClr val="595959"/>
                </a:solidFill>
                <a:ea typeface="ＭＳ Ｐゴシック" charset="-128"/>
              </a:rPr>
              <a:t>Soft Skills represent a dynamic combination of cognitive and meta-cognitive skills, interpersonal, intellectual and practical skills. Soft skills help people to adapt and behave positively so that they can deal effectively with the challenges of their professional and everyday life.</a:t>
            </a:r>
            <a:r>
              <a:rPr lang="en-GB" altLang="en-GB" sz="2000" i="1">
                <a:solidFill>
                  <a:srgbClr val="595959"/>
                </a:solidFill>
                <a:ea typeface="ＭＳ Ｐゴシック" charset="-128"/>
              </a:rPr>
              <a:t>”</a:t>
            </a:r>
            <a:endParaRPr lang="en-GB" altLang="ja-JP" sz="2000" i="1">
              <a:solidFill>
                <a:srgbClr val="595959"/>
              </a:solidFill>
              <a:ea typeface="ＭＳ Ｐゴシック" charset="-128"/>
            </a:endParaRPr>
          </a:p>
          <a:p>
            <a:pPr marL="0" indent="0">
              <a:buClr>
                <a:srgbClr val="376092"/>
              </a:buClr>
              <a:buFont typeface="Wingdings" charset="2"/>
              <a:buNone/>
            </a:pPr>
            <a:endParaRPr lang="en-GB" altLang="x-none" sz="2000" i="1">
              <a:solidFill>
                <a:srgbClr val="595959"/>
              </a:solidFill>
              <a:ea typeface="ＭＳ Ｐゴシック" charset="-128"/>
            </a:endParaRPr>
          </a:p>
          <a:p>
            <a:pPr marL="0" indent="0" algn="r">
              <a:buClr>
                <a:srgbClr val="376092"/>
              </a:buClr>
              <a:buFont typeface="Wingdings" charset="2"/>
              <a:buNone/>
            </a:pPr>
            <a:r>
              <a:rPr lang="en-GB" altLang="x-none" sz="2000">
                <a:solidFill>
                  <a:srgbClr val="595959"/>
                </a:solidFill>
                <a:ea typeface="ＭＳ Ｐゴシック" charset="-128"/>
              </a:rPr>
              <a:t>ModEs project (Haselberger et al., 2012; Cinque, 2012) </a:t>
            </a:r>
            <a:endParaRPr lang="fr-FR" altLang="x-none" sz="2000">
              <a:solidFill>
                <a:srgbClr val="595959"/>
              </a:solidFill>
              <a:ea typeface="ＭＳ Ｐゴシック" charset="-128"/>
            </a:endParaRPr>
          </a:p>
          <a:p>
            <a:pPr marL="0" indent="0">
              <a:buClr>
                <a:srgbClr val="376092"/>
              </a:buClr>
              <a:buFont typeface="Wingdings" charset="2"/>
              <a:buNone/>
            </a:pPr>
            <a:endParaRPr lang="fr-FR" altLang="x-none" sz="2000" i="1">
              <a:solidFill>
                <a:srgbClr val="595959"/>
              </a:solidFill>
              <a:ea typeface="ＭＳ Ｐゴシック" charset="-128"/>
            </a:endParaRPr>
          </a:p>
          <a:p>
            <a:pPr marL="0" indent="0">
              <a:buClr>
                <a:srgbClr val="376092"/>
              </a:buClr>
              <a:buFont typeface="Wingdings" charset="2"/>
              <a:buNone/>
            </a:pPr>
            <a:endParaRPr lang="en-GB" altLang="x-none" sz="2000">
              <a:solidFill>
                <a:srgbClr val="595959"/>
              </a:solidFill>
              <a:ea typeface="ＭＳ Ｐゴシック" charset="-128"/>
            </a:endParaRPr>
          </a:p>
        </p:txBody>
      </p:sp>
      <p:sp>
        <p:nvSpPr>
          <p:cNvPr id="19459" name="Rectangle 3"/>
          <p:cNvSpPr>
            <a:spLocks noChangeArrowheads="1"/>
          </p:cNvSpPr>
          <p:nvPr/>
        </p:nvSpPr>
        <p:spPr bwMode="auto">
          <a:xfrm>
            <a:off x="4763" y="6351588"/>
            <a:ext cx="313213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r>
              <a:rPr lang="en-GB" altLang="x-none" sz="1200" dirty="0">
                <a:latin typeface="Calibri" charset="0"/>
              </a:rPr>
              <a:t>This project has been funded by the Erasmus + programme of the European Union.</a:t>
            </a:r>
          </a:p>
        </p:txBody>
      </p:sp>
      <p:pic>
        <p:nvPicPr>
          <p:cNvPr id="19460" name="Image 4" descr="EU_flag-Erasmus-e1442918874343.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848350"/>
            <a:ext cx="2303463" cy="655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olo 1"/>
          <p:cNvSpPr>
            <a:spLocks noGrp="1"/>
          </p:cNvSpPr>
          <p:nvPr>
            <p:ph type="title"/>
          </p:nvPr>
        </p:nvSpPr>
        <p:spPr>
          <a:xfrm>
            <a:off x="468313" y="188913"/>
            <a:ext cx="8675687" cy="863600"/>
          </a:xfrm>
        </p:spPr>
        <p:txBody>
          <a:bodyPr/>
          <a:lstStyle/>
          <a:p>
            <a:r>
              <a:rPr lang="en-GB" altLang="x-none" sz="2400" b="1" dirty="0" smtClean="0">
                <a:solidFill>
                  <a:srgbClr val="0070C0"/>
                </a:solidFill>
                <a:ea typeface="ＭＳ Ｐゴシック" charset="-128"/>
              </a:rPr>
              <a:t>Soft Skills and the T-shaped graduate</a:t>
            </a:r>
            <a:endParaRPr lang="en-GB" altLang="x-none" sz="2400" b="1" dirty="0">
              <a:solidFill>
                <a:srgbClr val="0070C0"/>
              </a:solidFill>
              <a:ea typeface="ＭＳ Ｐゴシック" charset="-128"/>
            </a:endParaRPr>
          </a:p>
        </p:txBody>
      </p:sp>
      <p:sp>
        <p:nvSpPr>
          <p:cNvPr id="19459" name="Rectangle 3"/>
          <p:cNvSpPr>
            <a:spLocks noChangeArrowheads="1"/>
          </p:cNvSpPr>
          <p:nvPr/>
        </p:nvSpPr>
        <p:spPr bwMode="auto">
          <a:xfrm>
            <a:off x="4763" y="6351588"/>
            <a:ext cx="313213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r>
              <a:rPr lang="en-GB" altLang="x-none" sz="1200" dirty="0">
                <a:latin typeface="Calibri" charset="0"/>
              </a:rPr>
              <a:t>This project has been funded by the Erasmus + programme of the European Union.</a:t>
            </a:r>
          </a:p>
        </p:txBody>
      </p:sp>
      <p:pic>
        <p:nvPicPr>
          <p:cNvPr id="19460" name="Image 4" descr="EU_flag-Erasmus-e1442918874343.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848350"/>
            <a:ext cx="2303463" cy="655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Espace réservé du contenu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83568" y="1830288"/>
            <a:ext cx="7874000" cy="4191000"/>
          </a:xfrm>
        </p:spPr>
      </p:pic>
      <p:sp>
        <p:nvSpPr>
          <p:cNvPr id="5" name="Rectangle 4"/>
          <p:cNvSpPr/>
          <p:nvPr/>
        </p:nvSpPr>
        <p:spPr>
          <a:xfrm>
            <a:off x="5652120" y="5806837"/>
            <a:ext cx="2462534" cy="307777"/>
          </a:xfrm>
          <a:prstGeom prst="rect">
            <a:avLst/>
          </a:prstGeom>
        </p:spPr>
        <p:txBody>
          <a:bodyPr wrap="none">
            <a:spAutoFit/>
          </a:bodyPr>
          <a:lstStyle/>
          <a:p>
            <a:r>
              <a:rPr lang="fr-FR" sz="1400"/>
              <a:t>Illustration: Bryan M Mathers</a:t>
            </a:r>
          </a:p>
        </p:txBody>
      </p:sp>
      <p:sp>
        <p:nvSpPr>
          <p:cNvPr id="6" name="Rectangle 5"/>
          <p:cNvSpPr/>
          <p:nvPr/>
        </p:nvSpPr>
        <p:spPr>
          <a:xfrm>
            <a:off x="651196" y="980728"/>
            <a:ext cx="8241284" cy="800219"/>
          </a:xfrm>
          <a:prstGeom prst="rect">
            <a:avLst/>
          </a:prstGeom>
        </p:spPr>
        <p:txBody>
          <a:bodyPr wrap="square">
            <a:spAutoFit/>
          </a:bodyPr>
          <a:lstStyle/>
          <a:p>
            <a:r>
              <a:rPr lang="en-GB" b="1" dirty="0" smtClean="0"/>
              <a:t>Prof Brian </a:t>
            </a:r>
            <a:r>
              <a:rPr lang="en-GB" b="1" dirty="0" err="1" smtClean="0"/>
              <a:t>MacCraith</a:t>
            </a:r>
            <a:r>
              <a:rPr lang="en-GB" b="1" dirty="0" smtClean="0"/>
              <a:t>, President of Dublin City University</a:t>
            </a:r>
          </a:p>
          <a:p>
            <a:r>
              <a:rPr lang="fr-FR" sz="1400" dirty="0" smtClean="0">
                <a:hlinkClick r:id="rId4"/>
              </a:rPr>
              <a:t>http</a:t>
            </a:r>
            <a:r>
              <a:rPr lang="fr-FR" sz="1400" dirty="0">
                <a:hlinkClick r:id="rId4"/>
              </a:rPr>
              <a:t>://</a:t>
            </a:r>
            <a:r>
              <a:rPr lang="fr-FR" sz="1400" dirty="0" smtClean="0">
                <a:hlinkClick r:id="rId4"/>
              </a:rPr>
              <a:t>www.irishtimes.com/news/education/why-we-need-more-t-shaped-graduates-1.2584765</a:t>
            </a:r>
            <a:r>
              <a:rPr lang="fr-FR" sz="1400" dirty="0" smtClean="0"/>
              <a:t>  (29/03/2016)</a:t>
            </a:r>
            <a:endParaRPr lang="fr-FR" sz="1400" dirty="0"/>
          </a:p>
        </p:txBody>
      </p:sp>
    </p:spTree>
    <p:extLst>
      <p:ext uri="{BB962C8B-B14F-4D97-AF65-F5344CB8AC3E}">
        <p14:creationId xmlns:p14="http://schemas.microsoft.com/office/powerpoint/2010/main" val="2254419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olo 1"/>
          <p:cNvSpPr>
            <a:spLocks noGrp="1"/>
          </p:cNvSpPr>
          <p:nvPr>
            <p:ph type="title"/>
          </p:nvPr>
        </p:nvSpPr>
        <p:spPr>
          <a:xfrm>
            <a:off x="457200" y="-100013"/>
            <a:ext cx="8686800" cy="1008063"/>
          </a:xfrm>
        </p:spPr>
        <p:txBody>
          <a:bodyPr/>
          <a:lstStyle/>
          <a:p>
            <a:r>
              <a:rPr lang="en-GB" altLang="x-none" sz="2400" b="1">
                <a:solidFill>
                  <a:srgbClr val="0070C0"/>
                </a:solidFill>
                <a:ea typeface="ＭＳ Ｐゴシック" charset="-128"/>
              </a:rPr>
              <a:t>eLene4work -  </a:t>
            </a:r>
            <a:br>
              <a:rPr lang="en-GB" altLang="x-none" sz="2400" b="1">
                <a:solidFill>
                  <a:srgbClr val="0070C0"/>
                </a:solidFill>
                <a:ea typeface="ＭＳ Ｐゴシック" charset="-128"/>
              </a:rPr>
            </a:br>
            <a:r>
              <a:rPr lang="en-GB" altLang="x-none" sz="2400" b="1">
                <a:solidFill>
                  <a:srgbClr val="0070C0"/>
                </a:solidFill>
                <a:ea typeface="ＭＳ Ｐゴシック" charset="-128"/>
              </a:rPr>
              <a:t>Why do young people need Soft Skills and Digital Soft Skills?</a:t>
            </a:r>
          </a:p>
        </p:txBody>
      </p:sp>
      <p:sp>
        <p:nvSpPr>
          <p:cNvPr id="3" name="Espace réservé du contenu 2"/>
          <p:cNvSpPr>
            <a:spLocks noGrp="1"/>
          </p:cNvSpPr>
          <p:nvPr>
            <p:ph idx="1"/>
          </p:nvPr>
        </p:nvSpPr>
        <p:spPr>
          <a:xfrm>
            <a:off x="395288" y="1125538"/>
            <a:ext cx="8472487" cy="935310"/>
          </a:xfrm>
        </p:spPr>
        <p:txBody>
          <a:bodyPr vert="horz" wrap="square" lIns="91440" tIns="45720" rIns="91440" bIns="45720" numCol="1" anchor="t" anchorCtr="0" compatLnSpc="1">
            <a:prstTxWarp prst="textNoShape">
              <a:avLst/>
            </a:prstTxWarp>
          </a:bodyPr>
          <a:lstStyle/>
          <a:p>
            <a:pPr marL="0" indent="0">
              <a:buClr>
                <a:srgbClr val="376092"/>
              </a:buClr>
              <a:buNone/>
            </a:pPr>
            <a:r>
              <a:rPr lang="en-GB" altLang="x-none" sz="2000" dirty="0" smtClean="0">
                <a:solidFill>
                  <a:srgbClr val="595959"/>
                </a:solidFill>
                <a:ea typeface="ＭＳ Ｐゴシック" charset="-128"/>
              </a:rPr>
              <a:t>2016 Pew Research </a:t>
            </a:r>
            <a:r>
              <a:rPr lang="en-GB" altLang="x-none" sz="2000" dirty="0" err="1" smtClean="0">
                <a:solidFill>
                  <a:srgbClr val="595959"/>
                </a:solidFill>
                <a:ea typeface="ＭＳ Ｐゴシック" charset="-128"/>
              </a:rPr>
              <a:t>Center</a:t>
            </a:r>
            <a:r>
              <a:rPr lang="en-GB" altLang="x-none" sz="2000" dirty="0" smtClean="0">
                <a:solidFill>
                  <a:srgbClr val="595959"/>
                </a:solidFill>
                <a:ea typeface="ＭＳ Ｐゴシック" charset="-128"/>
              </a:rPr>
              <a:t> survey “The State of American Jobs”:</a:t>
            </a:r>
            <a:br>
              <a:rPr lang="en-GB" altLang="x-none" sz="2000" dirty="0" smtClean="0">
                <a:solidFill>
                  <a:srgbClr val="595959"/>
                </a:solidFill>
                <a:ea typeface="ＭＳ Ｐゴシック" charset="-128"/>
              </a:rPr>
            </a:br>
            <a:r>
              <a:rPr lang="en-GB" altLang="x-none" sz="2000" i="1" dirty="0" smtClean="0">
                <a:solidFill>
                  <a:srgbClr val="595959"/>
                </a:solidFill>
                <a:ea typeface="ＭＳ Ｐゴシック" charset="-128"/>
                <a:hlinkClick r:id="rId2"/>
              </a:rPr>
              <a:t>http</a:t>
            </a:r>
            <a:r>
              <a:rPr lang="en-GB" altLang="x-none" sz="2000" i="1" dirty="0">
                <a:solidFill>
                  <a:srgbClr val="595959"/>
                </a:solidFill>
                <a:ea typeface="ＭＳ Ｐゴシック" charset="-128"/>
                <a:hlinkClick r:id="rId2"/>
              </a:rPr>
              <a:t>://www.pewinternet.org/2017/05/03/the-future-of-jobs-and-jobs-training/</a:t>
            </a:r>
            <a:r>
              <a:rPr lang="en-GB" altLang="x-none" sz="2000" i="1" dirty="0">
                <a:solidFill>
                  <a:srgbClr val="595959"/>
                </a:solidFill>
                <a:ea typeface="ＭＳ Ｐゴシック" charset="-128"/>
              </a:rPr>
              <a:t> </a:t>
            </a:r>
          </a:p>
          <a:p>
            <a:pPr>
              <a:buClr>
                <a:srgbClr val="376092"/>
              </a:buClr>
              <a:buFont typeface="Wingdings" charset="2"/>
              <a:buChar char="§"/>
            </a:pPr>
            <a:endParaRPr lang="en-GB" altLang="x-none" sz="2000" dirty="0" smtClean="0">
              <a:solidFill>
                <a:srgbClr val="595959"/>
              </a:solidFill>
              <a:ea typeface="ＭＳ Ｐゴシック" charset="-128"/>
            </a:endParaRPr>
          </a:p>
          <a:p>
            <a:pPr>
              <a:buClr>
                <a:srgbClr val="376092"/>
              </a:buClr>
              <a:buFont typeface="Wingdings" charset="2"/>
              <a:buChar char="§"/>
            </a:pPr>
            <a:endParaRPr lang="en-GB" altLang="x-none" sz="2000" i="1" dirty="0">
              <a:solidFill>
                <a:srgbClr val="595959"/>
              </a:solidFill>
              <a:ea typeface="ＭＳ Ｐゴシック" charset="-128"/>
            </a:endParaRPr>
          </a:p>
        </p:txBody>
      </p:sp>
      <p:sp>
        <p:nvSpPr>
          <p:cNvPr id="17411" name="Rectangle 1"/>
          <p:cNvSpPr>
            <a:spLocks noChangeArrowheads="1"/>
          </p:cNvSpPr>
          <p:nvPr/>
        </p:nvSpPr>
        <p:spPr bwMode="auto">
          <a:xfrm>
            <a:off x="4763" y="6351588"/>
            <a:ext cx="313213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r>
              <a:rPr lang="en-GB" altLang="x-none" sz="1200">
                <a:latin typeface="Calibri" charset="0"/>
              </a:rPr>
              <a:t>This project has been funded by the Erasmus + programme of the European Union.</a:t>
            </a:r>
          </a:p>
        </p:txBody>
      </p:sp>
      <p:pic>
        <p:nvPicPr>
          <p:cNvPr id="17412" name="Image 4" descr="EU_flag-Erasmus-e1442918874343.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5848350"/>
            <a:ext cx="2303463" cy="655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ZoneTexte 1"/>
          <p:cNvSpPr txBox="1"/>
          <p:nvPr/>
        </p:nvSpPr>
        <p:spPr>
          <a:xfrm>
            <a:off x="743099" y="2132856"/>
            <a:ext cx="7776864" cy="1477328"/>
          </a:xfrm>
          <a:prstGeom prst="rect">
            <a:avLst/>
          </a:prstGeom>
          <a:noFill/>
          <a:ln>
            <a:solidFill>
              <a:schemeClr val="tx1"/>
            </a:solidFill>
          </a:ln>
        </p:spPr>
        <p:txBody>
          <a:bodyPr wrap="square" rtlCol="0">
            <a:spAutoFit/>
          </a:bodyPr>
          <a:lstStyle/>
          <a:p>
            <a:r>
              <a:rPr lang="en-GB" altLang="x-none" b="1" i="1">
                <a:solidFill>
                  <a:srgbClr val="595959"/>
                </a:solidFill>
              </a:rPr>
              <a:t>“Employment is much higher among jobs that require an average or above-average level of preparation (including education, experience and job training); average or above average interpersonal, management and communication skills; and higher levels of analytical skills such as critical thinking and computer skills</a:t>
            </a:r>
            <a:r>
              <a:rPr lang="en-GB" altLang="x-none" b="1" i="1" smtClean="0">
                <a:solidFill>
                  <a:srgbClr val="595959"/>
                </a:solidFill>
              </a:rPr>
              <a:t>”</a:t>
            </a:r>
            <a:endParaRPr lang="en-GB" altLang="x-none" b="1" i="1">
              <a:solidFill>
                <a:srgbClr val="595959"/>
              </a:solidFill>
            </a:endParaRPr>
          </a:p>
        </p:txBody>
      </p:sp>
      <p:sp>
        <p:nvSpPr>
          <p:cNvPr id="4" name="Rectangle 3"/>
          <p:cNvSpPr/>
          <p:nvPr/>
        </p:nvSpPr>
        <p:spPr>
          <a:xfrm>
            <a:off x="727281" y="4129102"/>
            <a:ext cx="7776864" cy="1200329"/>
          </a:xfrm>
          <a:prstGeom prst="rect">
            <a:avLst/>
          </a:prstGeom>
        </p:spPr>
        <p:txBody>
          <a:bodyPr wrap="square">
            <a:spAutoFit/>
          </a:bodyPr>
          <a:lstStyle/>
          <a:p>
            <a:pPr>
              <a:buClr>
                <a:srgbClr val="376092"/>
              </a:buClr>
            </a:pPr>
            <a:r>
              <a:rPr lang="en-GB" b="1" i="1" dirty="0" smtClean="0">
                <a:solidFill>
                  <a:srgbClr val="FF6600"/>
                </a:solidFill>
              </a:rPr>
              <a:t>In the next 10 years, do you think we will see the emergence of new educational and training programs that can successfully train large numbers of workers in the skills they will need to perform the jobs of the future?</a:t>
            </a:r>
            <a:endParaRPr lang="en-GB" altLang="x-none" sz="1600" i="1" dirty="0">
              <a:solidFill>
                <a:srgbClr val="FF6600"/>
              </a:solidFill>
            </a:endParaRPr>
          </a:p>
        </p:txBody>
      </p:sp>
    </p:spTree>
    <p:extLst>
      <p:ext uri="{BB962C8B-B14F-4D97-AF65-F5344CB8AC3E}">
        <p14:creationId xmlns:p14="http://schemas.microsoft.com/office/powerpoint/2010/main" val="15638211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olo 1"/>
          <p:cNvSpPr>
            <a:spLocks noGrp="1"/>
          </p:cNvSpPr>
          <p:nvPr>
            <p:ph type="title"/>
          </p:nvPr>
        </p:nvSpPr>
        <p:spPr>
          <a:xfrm>
            <a:off x="457200" y="274638"/>
            <a:ext cx="7931150" cy="1143000"/>
          </a:xfrm>
        </p:spPr>
        <p:txBody>
          <a:bodyPr/>
          <a:lstStyle/>
          <a:p>
            <a:r>
              <a:rPr lang="en-US" altLang="x-none" b="1" dirty="0" smtClean="0">
                <a:solidFill>
                  <a:srgbClr val="0070C0"/>
                </a:solidFill>
                <a:ea typeface="ＭＳ Ｐゴシック" charset="-128"/>
              </a:rPr>
              <a:t>Group work</a:t>
            </a:r>
            <a:r>
              <a:rPr lang="en-US" altLang="x-none" b="1" dirty="0">
                <a:solidFill>
                  <a:srgbClr val="0070C0"/>
                </a:solidFill>
                <a:ea typeface="ＭＳ Ｐゴシック" charset="-128"/>
              </a:rPr>
              <a:t/>
            </a:r>
            <a:br>
              <a:rPr lang="en-US" altLang="x-none" b="1" dirty="0">
                <a:solidFill>
                  <a:srgbClr val="0070C0"/>
                </a:solidFill>
                <a:ea typeface="ＭＳ Ｐゴシック" charset="-128"/>
              </a:rPr>
            </a:br>
            <a:endParaRPr lang="it-IT" altLang="x-none" dirty="0">
              <a:ea typeface="ＭＳ Ｐゴシック" charset="-128"/>
            </a:endParaRPr>
          </a:p>
        </p:txBody>
      </p:sp>
      <p:sp>
        <p:nvSpPr>
          <p:cNvPr id="15362" name="Segnaposto contenuto 2"/>
          <p:cNvSpPr>
            <a:spLocks noGrp="1"/>
          </p:cNvSpPr>
          <p:nvPr>
            <p:ph idx="1"/>
          </p:nvPr>
        </p:nvSpPr>
        <p:spPr bwMode="auto">
          <a:xfrm>
            <a:off x="457200" y="1052513"/>
            <a:ext cx="8472488" cy="5040312"/>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defRPr/>
            </a:pPr>
            <a:r>
              <a:rPr lang="en-GB" sz="2400" dirty="0" smtClean="0">
                <a:solidFill>
                  <a:srgbClr val="595959"/>
                </a:solidFill>
              </a:rPr>
              <a:t>FIRST STEP :</a:t>
            </a:r>
          </a:p>
          <a:p>
            <a:pPr marL="0" indent="0">
              <a:buNone/>
              <a:defRPr/>
            </a:pPr>
            <a:r>
              <a:rPr lang="en-GB" sz="2800" dirty="0" smtClean="0">
                <a:solidFill>
                  <a:srgbClr val="595959"/>
                </a:solidFill>
              </a:rPr>
              <a:t>Discuss in your group and try to answer to the question :</a:t>
            </a:r>
          </a:p>
          <a:p>
            <a:pPr marL="0" indent="0">
              <a:buNone/>
              <a:defRPr/>
            </a:pPr>
            <a:endParaRPr lang="en-GB" sz="2800" dirty="0" smtClean="0">
              <a:solidFill>
                <a:srgbClr val="595959"/>
              </a:solidFill>
            </a:endParaRPr>
          </a:p>
          <a:p>
            <a:pPr marL="0" indent="0">
              <a:buNone/>
              <a:defRPr/>
            </a:pPr>
            <a:r>
              <a:rPr lang="en-GB" sz="2400" b="1" i="1" dirty="0">
                <a:solidFill>
                  <a:srgbClr val="FF6600"/>
                </a:solidFill>
              </a:rPr>
              <a:t>In the next 10 years, do you think we will see the emergence of new educational and training programs that can successfully train large numbers of workers in the skills they will need to perform the jobs of the future?</a:t>
            </a:r>
            <a:endParaRPr lang="en-GB" altLang="x-none" sz="2000" i="1" dirty="0">
              <a:solidFill>
                <a:srgbClr val="FF6600"/>
              </a:solidFill>
            </a:endParaRPr>
          </a:p>
          <a:p>
            <a:pPr marL="0" indent="0">
              <a:buNone/>
              <a:defRPr/>
            </a:pPr>
            <a:endParaRPr lang="en-GB" sz="2400" dirty="0" smtClean="0">
              <a:solidFill>
                <a:srgbClr val="595959"/>
              </a:solidFill>
            </a:endParaRPr>
          </a:p>
          <a:p>
            <a:pPr marL="0" indent="0">
              <a:buNone/>
              <a:defRPr/>
            </a:pPr>
            <a:r>
              <a:rPr lang="en-GB" sz="2400" dirty="0" smtClean="0">
                <a:solidFill>
                  <a:srgbClr val="595959"/>
                </a:solidFill>
              </a:rPr>
              <a:t> </a:t>
            </a:r>
            <a:endParaRPr lang="en-GB" sz="2400" dirty="0">
              <a:solidFill>
                <a:srgbClr val="595959"/>
              </a:solidFill>
            </a:endParaRPr>
          </a:p>
        </p:txBody>
      </p:sp>
      <p:sp>
        <p:nvSpPr>
          <p:cNvPr id="15363" name="Rectangle 3"/>
          <p:cNvSpPr>
            <a:spLocks noChangeArrowheads="1"/>
          </p:cNvSpPr>
          <p:nvPr/>
        </p:nvSpPr>
        <p:spPr bwMode="auto">
          <a:xfrm>
            <a:off x="4763" y="6351588"/>
            <a:ext cx="313213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r>
              <a:rPr lang="en-GB" altLang="x-none" sz="1200">
                <a:latin typeface="Calibri" charset="0"/>
              </a:rPr>
              <a:t>This project has been funded by the Erasmus + programme of the European Union.</a:t>
            </a:r>
          </a:p>
        </p:txBody>
      </p:sp>
      <p:pic>
        <p:nvPicPr>
          <p:cNvPr id="15364" name="Image 4" descr="EU_flag-Erasmus-e1442918874343.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848350"/>
            <a:ext cx="2303463" cy="655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Imag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39045" y="5698135"/>
            <a:ext cx="1098610" cy="1098610"/>
          </a:xfrm>
          <a:prstGeom prst="rect">
            <a:avLst/>
          </a:prstGeom>
        </p:spPr>
      </p:pic>
    </p:spTree>
    <p:extLst>
      <p:ext uri="{BB962C8B-B14F-4D97-AF65-F5344CB8AC3E}">
        <p14:creationId xmlns:p14="http://schemas.microsoft.com/office/powerpoint/2010/main" val="26510839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olo 1"/>
          <p:cNvSpPr>
            <a:spLocks noGrp="1"/>
          </p:cNvSpPr>
          <p:nvPr>
            <p:ph type="title"/>
          </p:nvPr>
        </p:nvSpPr>
        <p:spPr>
          <a:xfrm>
            <a:off x="457200" y="274638"/>
            <a:ext cx="7931150" cy="1143000"/>
          </a:xfrm>
        </p:spPr>
        <p:txBody>
          <a:bodyPr/>
          <a:lstStyle/>
          <a:p>
            <a:r>
              <a:rPr lang="en-US" altLang="x-none" b="1" dirty="0" smtClean="0">
                <a:solidFill>
                  <a:srgbClr val="0070C0"/>
                </a:solidFill>
                <a:ea typeface="ＭＳ Ｐゴシック" charset="-128"/>
              </a:rPr>
              <a:t>Group work</a:t>
            </a:r>
            <a:r>
              <a:rPr lang="en-US" altLang="x-none" b="1" dirty="0">
                <a:solidFill>
                  <a:srgbClr val="0070C0"/>
                </a:solidFill>
                <a:ea typeface="ＭＳ Ｐゴシック" charset="-128"/>
              </a:rPr>
              <a:t/>
            </a:r>
            <a:br>
              <a:rPr lang="en-US" altLang="x-none" b="1" dirty="0">
                <a:solidFill>
                  <a:srgbClr val="0070C0"/>
                </a:solidFill>
                <a:ea typeface="ＭＳ Ｐゴシック" charset="-128"/>
              </a:rPr>
            </a:br>
            <a:endParaRPr lang="it-IT" altLang="x-none" dirty="0">
              <a:ea typeface="ＭＳ Ｐゴシック" charset="-128"/>
            </a:endParaRPr>
          </a:p>
        </p:txBody>
      </p:sp>
      <p:sp>
        <p:nvSpPr>
          <p:cNvPr id="15362" name="Segnaposto contenuto 2"/>
          <p:cNvSpPr>
            <a:spLocks noGrp="1"/>
          </p:cNvSpPr>
          <p:nvPr>
            <p:ph idx="1"/>
          </p:nvPr>
        </p:nvSpPr>
        <p:spPr bwMode="auto">
          <a:xfrm>
            <a:off x="457200" y="1052513"/>
            <a:ext cx="8472488" cy="5040312"/>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defRPr/>
            </a:pPr>
            <a:r>
              <a:rPr lang="en-GB" sz="2400" dirty="0" smtClean="0">
                <a:solidFill>
                  <a:srgbClr val="595959"/>
                </a:solidFill>
              </a:rPr>
              <a:t>SECOND  </a:t>
            </a:r>
            <a:r>
              <a:rPr lang="en-GB" sz="2400" dirty="0">
                <a:solidFill>
                  <a:srgbClr val="595959"/>
                </a:solidFill>
              </a:rPr>
              <a:t>STEP :</a:t>
            </a:r>
          </a:p>
          <a:p>
            <a:pPr marL="457200" indent="-457200">
              <a:buFont typeface="+mj-lt"/>
              <a:buAutoNum type="arabicPeriod"/>
              <a:defRPr/>
            </a:pPr>
            <a:r>
              <a:rPr lang="en-GB" sz="2400" b="1" dirty="0" smtClean="0"/>
              <a:t>From the eLene4work soft skills framework, which are the most important for employability? </a:t>
            </a:r>
          </a:p>
          <a:p>
            <a:pPr lvl="1">
              <a:defRPr/>
            </a:pPr>
            <a:r>
              <a:rPr lang="en-GB" sz="2000" b="1" i="1" dirty="0" smtClean="0"/>
              <a:t>Vote with your  </a:t>
            </a:r>
          </a:p>
          <a:p>
            <a:pPr marL="457200" indent="-457200">
              <a:buFont typeface="+mj-lt"/>
              <a:buAutoNum type="arabicPeriod"/>
              <a:defRPr/>
            </a:pPr>
            <a:endParaRPr lang="en-GB" sz="2400" b="1" dirty="0" smtClean="0"/>
          </a:p>
          <a:p>
            <a:pPr marL="457200" indent="-457200">
              <a:buFont typeface="+mj-lt"/>
              <a:buAutoNum type="arabicPeriod"/>
              <a:defRPr/>
            </a:pPr>
            <a:r>
              <a:rPr lang="en-GB" sz="2400" b="1" dirty="0" smtClean="0"/>
              <a:t>Identify the 3 skills with the highest score</a:t>
            </a:r>
          </a:p>
          <a:p>
            <a:pPr marL="857250" lvl="1" indent="-457200">
              <a:defRPr/>
            </a:pPr>
            <a:r>
              <a:rPr lang="fr-FR" sz="2000" dirty="0" err="1" smtClean="0"/>
              <a:t>Distribute</a:t>
            </a:r>
            <a:r>
              <a:rPr lang="fr-FR" sz="2000" dirty="0" smtClean="0"/>
              <a:t> </a:t>
            </a:r>
            <a:r>
              <a:rPr lang="fr-FR" sz="2000" dirty="0" err="1" smtClean="0"/>
              <a:t>your</a:t>
            </a:r>
            <a:r>
              <a:rPr lang="fr-FR" sz="2000" dirty="0" smtClean="0"/>
              <a:t> stickers about the </a:t>
            </a:r>
            <a:r>
              <a:rPr lang="fr-FR" sz="2000" dirty="0" err="1" smtClean="0"/>
              <a:t>skills</a:t>
            </a:r>
            <a:r>
              <a:rPr lang="fr-FR" sz="2000" dirty="0" smtClean="0"/>
              <a:t> </a:t>
            </a:r>
            <a:r>
              <a:rPr lang="fr-FR" sz="2000" dirty="0" err="1" smtClean="0"/>
              <a:t>you</a:t>
            </a:r>
            <a:r>
              <a:rPr lang="fr-FR" sz="2000" dirty="0" smtClean="0"/>
              <a:t> have </a:t>
            </a:r>
            <a:r>
              <a:rPr lang="fr-FR" sz="2000" dirty="0" err="1" smtClean="0"/>
              <a:t>identified</a:t>
            </a:r>
            <a:r>
              <a:rPr lang="fr-FR" sz="2000" dirty="0" smtClean="0"/>
              <a:t> </a:t>
            </a:r>
          </a:p>
          <a:p>
            <a:pPr marL="857250" lvl="1" indent="-457200">
              <a:defRPr/>
            </a:pPr>
            <a:r>
              <a:rPr lang="fr-FR" sz="2000" dirty="0" smtClean="0"/>
              <a:t>As </a:t>
            </a:r>
            <a:r>
              <a:rPr lang="fr-FR" sz="2000" dirty="0" err="1" smtClean="0"/>
              <a:t>you</a:t>
            </a:r>
            <a:r>
              <a:rPr lang="fr-FR" sz="2000" dirty="0" smtClean="0"/>
              <a:t> </a:t>
            </a:r>
            <a:r>
              <a:rPr lang="fr-FR" sz="2000" dirty="0" err="1" smtClean="0"/>
              <a:t>want</a:t>
            </a:r>
            <a:r>
              <a:rPr lang="fr-FR" sz="2000" dirty="0" smtClean="0"/>
              <a:t> (all on one , </a:t>
            </a:r>
            <a:r>
              <a:rPr lang="fr-FR" sz="2000" dirty="0" err="1" smtClean="0"/>
              <a:t>equitably</a:t>
            </a:r>
            <a:r>
              <a:rPr lang="fr-FR" sz="2000" dirty="0" smtClean="0"/>
              <a:t> </a:t>
            </a:r>
            <a:r>
              <a:rPr lang="fr-FR" sz="2000" dirty="0" err="1" smtClean="0"/>
              <a:t>distribued</a:t>
            </a:r>
            <a:r>
              <a:rPr lang="fr-FR" sz="2000" dirty="0" smtClean="0"/>
              <a:t> </a:t>
            </a:r>
          </a:p>
          <a:p>
            <a:pPr marL="514350" indent="-457200">
              <a:buFont typeface="+mj-lt"/>
              <a:buAutoNum type="arabicPeriod"/>
              <a:defRPr/>
            </a:pPr>
            <a:r>
              <a:rPr lang="en-GB" sz="2400" b="1" dirty="0" smtClean="0"/>
              <a:t>overall ranking (top 3)</a:t>
            </a:r>
          </a:p>
          <a:p>
            <a:pPr marL="857250" lvl="1" indent="-457200">
              <a:defRPr/>
            </a:pPr>
            <a:r>
              <a:rPr lang="fr-FR" sz="2000" dirty="0" err="1"/>
              <a:t>Make</a:t>
            </a:r>
            <a:r>
              <a:rPr lang="fr-FR" sz="2000" dirty="0"/>
              <a:t>  the total of stickers </a:t>
            </a:r>
          </a:p>
          <a:p>
            <a:pPr marL="857250" lvl="1" indent="-457200">
              <a:defRPr/>
            </a:pPr>
            <a:r>
              <a:rPr lang="fr-FR" sz="2000" dirty="0" err="1"/>
              <a:t>Define</a:t>
            </a:r>
            <a:r>
              <a:rPr lang="fr-FR" sz="2000" dirty="0"/>
              <a:t> </a:t>
            </a:r>
            <a:r>
              <a:rPr lang="fr-FR" sz="2000" dirty="0" smtClean="0"/>
              <a:t>the </a:t>
            </a:r>
            <a:r>
              <a:rPr lang="fr-FR" sz="2000" dirty="0" err="1"/>
              <a:t>ranking</a:t>
            </a:r>
            <a:r>
              <a:rPr lang="fr-FR" sz="2000" dirty="0"/>
              <a:t> of </a:t>
            </a:r>
            <a:r>
              <a:rPr lang="fr-FR" sz="2000" dirty="0" err="1"/>
              <a:t>your</a:t>
            </a:r>
            <a:r>
              <a:rPr lang="fr-FR" sz="2000" dirty="0"/>
              <a:t> </a:t>
            </a:r>
            <a:r>
              <a:rPr lang="fr-FR" sz="2000" dirty="0" smtClean="0"/>
              <a:t>group</a:t>
            </a:r>
          </a:p>
          <a:p>
            <a:pPr marL="857250" lvl="1" indent="-457200">
              <a:defRPr/>
            </a:pPr>
            <a:r>
              <a:rPr lang="fr-FR" sz="2000" dirty="0" err="1" smtClean="0"/>
              <a:t>Justify</a:t>
            </a:r>
            <a:r>
              <a:rPr lang="fr-FR" sz="2000" dirty="0" smtClean="0"/>
              <a:t> </a:t>
            </a:r>
            <a:r>
              <a:rPr lang="fr-FR" sz="2000" dirty="0" err="1" smtClean="0"/>
              <a:t>your</a:t>
            </a:r>
            <a:r>
              <a:rPr lang="fr-FR" sz="2000" dirty="0" smtClean="0"/>
              <a:t> group </a:t>
            </a:r>
            <a:r>
              <a:rPr lang="fr-FR" sz="2000" dirty="0" err="1" smtClean="0"/>
              <a:t>choice</a:t>
            </a:r>
            <a:r>
              <a:rPr lang="fr-FR" sz="2000" dirty="0" smtClean="0"/>
              <a:t> </a:t>
            </a:r>
            <a:endParaRPr lang="en-GB" sz="2000" dirty="0"/>
          </a:p>
          <a:p>
            <a:pPr marL="514350" indent="-457200">
              <a:buFont typeface="+mj-lt"/>
              <a:buAutoNum type="arabicPeriod"/>
              <a:defRPr/>
            </a:pPr>
            <a:endParaRPr lang="en-GB" sz="2400" b="1" dirty="0" smtClean="0"/>
          </a:p>
          <a:p>
            <a:pPr>
              <a:defRPr/>
            </a:pPr>
            <a:endParaRPr lang="en-GB" sz="2400" dirty="0">
              <a:solidFill>
                <a:srgbClr val="595959"/>
              </a:solidFill>
            </a:endParaRPr>
          </a:p>
        </p:txBody>
      </p:sp>
      <p:sp>
        <p:nvSpPr>
          <p:cNvPr id="15363" name="Rectangle 3"/>
          <p:cNvSpPr>
            <a:spLocks noChangeArrowheads="1"/>
          </p:cNvSpPr>
          <p:nvPr/>
        </p:nvSpPr>
        <p:spPr bwMode="auto">
          <a:xfrm>
            <a:off x="4763" y="6351588"/>
            <a:ext cx="313213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r>
              <a:rPr lang="en-GB" altLang="x-none" sz="1200">
                <a:latin typeface="Calibri" charset="0"/>
              </a:rPr>
              <a:t>This project has been funded by the Erasmus + programme of the European Union.</a:t>
            </a:r>
          </a:p>
        </p:txBody>
      </p:sp>
      <p:pic>
        <p:nvPicPr>
          <p:cNvPr id="15364" name="Image 4" descr="EU_flag-Erasmus-e1442918874343.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848350"/>
            <a:ext cx="2303463" cy="655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oeur 1"/>
          <p:cNvSpPr/>
          <p:nvPr/>
        </p:nvSpPr>
        <p:spPr>
          <a:xfrm>
            <a:off x="3491880" y="2348880"/>
            <a:ext cx="498996" cy="504056"/>
          </a:xfrm>
          <a:prstGeom prst="heart">
            <a:avLst/>
          </a:prstGeom>
          <a:solidFill>
            <a:srgbClr val="E05C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9" name="Imag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39045" y="5698135"/>
            <a:ext cx="1098610" cy="109861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olo 1"/>
          <p:cNvSpPr>
            <a:spLocks noGrp="1"/>
          </p:cNvSpPr>
          <p:nvPr>
            <p:ph type="title"/>
          </p:nvPr>
        </p:nvSpPr>
        <p:spPr>
          <a:xfrm>
            <a:off x="457200" y="274638"/>
            <a:ext cx="7931150" cy="1143000"/>
          </a:xfrm>
        </p:spPr>
        <p:txBody>
          <a:bodyPr/>
          <a:lstStyle/>
          <a:p>
            <a:r>
              <a:rPr lang="en-US" altLang="x-none" b="1" dirty="0" smtClean="0">
                <a:solidFill>
                  <a:srgbClr val="0070C0"/>
                </a:solidFill>
                <a:ea typeface="ＭＳ Ｐゴシック" charset="-128"/>
              </a:rPr>
              <a:t>Group work</a:t>
            </a:r>
            <a:r>
              <a:rPr lang="en-US" altLang="x-none" b="1" dirty="0">
                <a:solidFill>
                  <a:srgbClr val="0070C0"/>
                </a:solidFill>
                <a:ea typeface="ＭＳ Ｐゴシック" charset="-128"/>
              </a:rPr>
              <a:t/>
            </a:r>
            <a:br>
              <a:rPr lang="en-US" altLang="x-none" b="1" dirty="0">
                <a:solidFill>
                  <a:srgbClr val="0070C0"/>
                </a:solidFill>
                <a:ea typeface="ＭＳ Ｐゴシック" charset="-128"/>
              </a:rPr>
            </a:br>
            <a:endParaRPr lang="it-IT" altLang="x-none" dirty="0">
              <a:ea typeface="ＭＳ Ｐゴシック" charset="-128"/>
            </a:endParaRPr>
          </a:p>
        </p:txBody>
      </p:sp>
      <p:sp>
        <p:nvSpPr>
          <p:cNvPr id="15362" name="Segnaposto contenuto 2"/>
          <p:cNvSpPr>
            <a:spLocks noGrp="1"/>
          </p:cNvSpPr>
          <p:nvPr>
            <p:ph idx="1"/>
          </p:nvPr>
        </p:nvSpPr>
        <p:spPr bwMode="auto">
          <a:xfrm>
            <a:off x="457200" y="1052513"/>
            <a:ext cx="8472488" cy="5040312"/>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457200" indent="-457200">
              <a:buFont typeface="+mj-lt"/>
              <a:buAutoNum type="arabicPeriod"/>
              <a:defRPr/>
            </a:pPr>
            <a:r>
              <a:rPr lang="en-GB" sz="2400" b="1" dirty="0" smtClean="0"/>
              <a:t>From the eLene4work soft skills framework, which are the most important for employability? </a:t>
            </a:r>
          </a:p>
          <a:p>
            <a:pPr lvl="1">
              <a:defRPr/>
            </a:pPr>
            <a:r>
              <a:rPr lang="en-GB" sz="2000" b="1" i="1" dirty="0" smtClean="0"/>
              <a:t>Vote with your  </a:t>
            </a:r>
          </a:p>
          <a:p>
            <a:pPr lvl="1">
              <a:defRPr/>
            </a:pPr>
            <a:endParaRPr lang="en-GB" sz="2000" dirty="0" smtClean="0"/>
          </a:p>
          <a:p>
            <a:pPr lvl="1">
              <a:defRPr/>
            </a:pPr>
            <a:endParaRPr lang="en-GB" sz="2000" dirty="0"/>
          </a:p>
          <a:p>
            <a:pPr marL="457200" indent="-457200">
              <a:buFont typeface="+mj-lt"/>
              <a:buAutoNum type="arabicPeriod"/>
              <a:defRPr/>
            </a:pPr>
            <a:r>
              <a:rPr lang="en-GB" sz="2400" b="1" dirty="0" smtClean="0"/>
              <a:t>Identify the 3 skills with the highest score</a:t>
            </a:r>
          </a:p>
          <a:p>
            <a:pPr marL="857250" lvl="1" indent="-457200">
              <a:defRPr/>
            </a:pPr>
            <a:r>
              <a:rPr lang="en-GB" sz="2000" b="1" dirty="0" smtClean="0"/>
              <a:t>Rank these from </a:t>
            </a:r>
            <a:r>
              <a:rPr lang="en-GB" sz="2000" b="1" dirty="0"/>
              <a:t>1</a:t>
            </a:r>
            <a:r>
              <a:rPr lang="en-GB" sz="2000" b="1" dirty="0" smtClean="0"/>
              <a:t> to 3 </a:t>
            </a:r>
            <a:br>
              <a:rPr lang="en-GB" sz="2000" b="1" dirty="0" smtClean="0"/>
            </a:br>
            <a:r>
              <a:rPr lang="en-GB" sz="4000" b="1" dirty="0" smtClean="0"/>
              <a:t>1</a:t>
            </a:r>
            <a:r>
              <a:rPr lang="en-GB" sz="2000" b="1" dirty="0" smtClean="0"/>
              <a:t> = most important ; </a:t>
            </a:r>
            <a:r>
              <a:rPr lang="en-GB" sz="4000" b="1" dirty="0" smtClean="0"/>
              <a:t>3</a:t>
            </a:r>
            <a:r>
              <a:rPr lang="en-GB" sz="2000" b="1" dirty="0" smtClean="0"/>
              <a:t> = least important)</a:t>
            </a:r>
            <a:endParaRPr lang="en-GB" sz="2000" b="1" dirty="0"/>
          </a:p>
          <a:p>
            <a:pPr marL="857250" lvl="1" indent="-457200">
              <a:defRPr/>
            </a:pPr>
            <a:endParaRPr lang="en-GB" sz="2000" b="1" dirty="0" smtClean="0"/>
          </a:p>
          <a:p>
            <a:pPr marL="857250" lvl="1" indent="-457200">
              <a:defRPr/>
            </a:pPr>
            <a:endParaRPr lang="en-GB" sz="2000" dirty="0" smtClean="0"/>
          </a:p>
          <a:p>
            <a:pPr marL="514350" indent="-457200">
              <a:buFont typeface="+mj-lt"/>
              <a:buAutoNum type="arabicPeriod"/>
              <a:defRPr/>
            </a:pPr>
            <a:r>
              <a:rPr lang="en-GB" sz="2400" b="1" dirty="0"/>
              <a:t>Share your results with the </a:t>
            </a:r>
            <a:r>
              <a:rPr lang="en-GB" sz="2400" b="1" dirty="0" smtClean="0"/>
              <a:t>group =&gt; overall ranking (top 3)</a:t>
            </a:r>
            <a:endParaRPr lang="en-GB" sz="2400" b="1" dirty="0"/>
          </a:p>
          <a:p>
            <a:pPr>
              <a:defRPr/>
            </a:pPr>
            <a:endParaRPr lang="en-GB" sz="2400" dirty="0">
              <a:solidFill>
                <a:srgbClr val="595959"/>
              </a:solidFill>
            </a:endParaRPr>
          </a:p>
        </p:txBody>
      </p:sp>
      <p:sp>
        <p:nvSpPr>
          <p:cNvPr id="15363" name="Rectangle 3"/>
          <p:cNvSpPr>
            <a:spLocks noChangeArrowheads="1"/>
          </p:cNvSpPr>
          <p:nvPr/>
        </p:nvSpPr>
        <p:spPr bwMode="auto">
          <a:xfrm>
            <a:off x="4763" y="6351588"/>
            <a:ext cx="313213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r>
              <a:rPr lang="en-GB" altLang="x-none" sz="1200">
                <a:latin typeface="Calibri" charset="0"/>
              </a:rPr>
              <a:t>This project has been funded by the Erasmus + programme of the European Union.</a:t>
            </a:r>
          </a:p>
        </p:txBody>
      </p:sp>
      <p:pic>
        <p:nvPicPr>
          <p:cNvPr id="15364" name="Image 4" descr="EU_flag-Erasmus-e1442918874343.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848350"/>
            <a:ext cx="2303463" cy="655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oeur 1"/>
          <p:cNvSpPr/>
          <p:nvPr/>
        </p:nvSpPr>
        <p:spPr>
          <a:xfrm>
            <a:off x="3059832" y="1920876"/>
            <a:ext cx="498996" cy="504056"/>
          </a:xfrm>
          <a:prstGeom prst="heart">
            <a:avLst/>
          </a:prstGeom>
          <a:solidFill>
            <a:srgbClr val="E05C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9" name="Imag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39045" y="5698135"/>
            <a:ext cx="1098610" cy="1098610"/>
          </a:xfrm>
          <a:prstGeom prst="rect">
            <a:avLst/>
          </a:prstGeom>
        </p:spPr>
      </p:pic>
    </p:spTree>
    <p:extLst>
      <p:ext uri="{BB962C8B-B14F-4D97-AF65-F5344CB8AC3E}">
        <p14:creationId xmlns:p14="http://schemas.microsoft.com/office/powerpoint/2010/main" val="982245401"/>
      </p:ext>
    </p:extLst>
  </p:cSld>
  <p:clrMapOvr>
    <a:masterClrMapping/>
  </p:clrMapOvr>
  <p:timing>
    <p:tnLst>
      <p:par>
        <p:cTn id="1" dur="indefinite" restart="never" nodeType="tmRoot"/>
      </p:par>
    </p:tnLst>
  </p:timing>
</p:sld>
</file>

<file path=ppt/theme/theme1.xml><?xml version="1.0" encoding="utf-8"?>
<a:theme xmlns:a="http://schemas.openxmlformats.org/drawingml/2006/main" name="Personalizza struttur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Bureau">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2AF3AF024BB8C54B9D476AC0CC22F269" ma:contentTypeVersion="1" ma:contentTypeDescription="Creare un nuovo documento." ma:contentTypeScope="" ma:versionID="5573ad0c882f66ee4d652a770e850281">
  <xsd:schema xmlns:xsd="http://www.w3.org/2001/XMLSchema" xmlns:xs="http://www.w3.org/2001/XMLSchema" xmlns:p="http://schemas.microsoft.com/office/2006/metadata/properties" xmlns:ns3="31bfb4d8-740a-4bd4-8d2a-223a8f0584e3" targetNamespace="http://schemas.microsoft.com/office/2006/metadata/properties" ma:root="true" ma:fieldsID="4c871d9bac1095b81b7d6fe4a64d0034" ns3:_="">
    <xsd:import namespace="31bfb4d8-740a-4bd4-8d2a-223a8f0584e3"/>
    <xsd:element name="properties">
      <xsd:complexType>
        <xsd:sequence>
          <xsd:element name="documentManagement">
            <xsd:complexType>
              <xsd:all>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1bfb4d8-740a-4bd4-8d2a-223a8f0584e3" elementFormDefault="qualified">
    <xsd:import namespace="http://schemas.microsoft.com/office/2006/documentManagement/types"/>
    <xsd:import namespace="http://schemas.microsoft.com/office/infopath/2007/PartnerControls"/>
    <xsd:element name="SharedWithUsers" ma:index="8" nillable="true" ma:displayName="Condivis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i contenuto"/>
        <xsd:element ref="dc:title" minOccurs="0" maxOccurs="1" ma:index="4" ma:displayName="Tito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AD2B1B1-5580-429C-B643-1B88381D662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1bfb4d8-740a-4bd4-8d2a-223a8f0584e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8060</TotalTime>
  <Words>584</Words>
  <Application>Microsoft Macintosh PowerPoint</Application>
  <PresentationFormat>Présentation à l'écran (4:3)</PresentationFormat>
  <Paragraphs>87</Paragraphs>
  <Slides>9</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9</vt:i4>
      </vt:variant>
    </vt:vector>
  </HeadingPairs>
  <TitlesOfParts>
    <vt:vector size="14" baseType="lpstr">
      <vt:lpstr>Arial</vt:lpstr>
      <vt:lpstr>Calibri</vt:lpstr>
      <vt:lpstr>ＭＳ Ｐゴシック</vt:lpstr>
      <vt:lpstr>Wingdings</vt:lpstr>
      <vt:lpstr>Personalizza struttura</vt:lpstr>
      <vt:lpstr>Présentation PowerPoint</vt:lpstr>
      <vt:lpstr>eLene4work -   Why do young people need Soft Skills and Digital Soft Skills?</vt:lpstr>
      <vt:lpstr>eLene4work -   Understanding the notions of Soft Skills and Digital Soft Skills </vt:lpstr>
      <vt:lpstr>eLene4work -   Understanding the notions of Soft Skills and Digital Soft Skills </vt:lpstr>
      <vt:lpstr>Soft Skills and the T-shaped graduate</vt:lpstr>
      <vt:lpstr>eLene4work -   Why do young people need Soft Skills and Digital Soft Skills?</vt:lpstr>
      <vt:lpstr>Group work </vt:lpstr>
      <vt:lpstr>Group work </vt:lpstr>
      <vt:lpstr>Group work </vt:lpstr>
    </vt:vector>
  </TitlesOfParts>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Open innovation network and groupware</dc:title>
  <dc:creator>Daniela</dc:creator>
  <cp:lastModifiedBy>Deborah Arnold</cp:lastModifiedBy>
  <cp:revision>453</cp:revision>
  <dcterms:created xsi:type="dcterms:W3CDTF">2012-03-19T10:10:08Z</dcterms:created>
  <dcterms:modified xsi:type="dcterms:W3CDTF">2017-05-20T06:40:37Z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0x0101002AF3AF024BB8C54B9D476AC0CC22F269</vt:lpwstr>
  </property>
</Properties>
</file>