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7" r:id="rId1"/>
    <p:sldMasterId id="2147483710" r:id="rId2"/>
  </p:sldMasterIdLst>
  <p:notesMasterIdLst>
    <p:notesMasterId r:id="rId33"/>
  </p:notesMasterIdLst>
  <p:handoutMasterIdLst>
    <p:handoutMasterId r:id="rId34"/>
  </p:handoutMasterIdLst>
  <p:sldIdLst>
    <p:sldId id="256" r:id="rId3"/>
    <p:sldId id="342" r:id="rId4"/>
    <p:sldId id="257" r:id="rId5"/>
    <p:sldId id="339" r:id="rId6"/>
    <p:sldId id="343" r:id="rId7"/>
    <p:sldId id="353" r:id="rId8"/>
    <p:sldId id="354" r:id="rId9"/>
    <p:sldId id="355" r:id="rId10"/>
    <p:sldId id="356" r:id="rId11"/>
    <p:sldId id="346" r:id="rId12"/>
    <p:sldId id="357" r:id="rId13"/>
    <p:sldId id="358" r:id="rId14"/>
    <p:sldId id="359" r:id="rId15"/>
    <p:sldId id="360" r:id="rId16"/>
    <p:sldId id="361" r:id="rId17"/>
    <p:sldId id="362" r:id="rId18"/>
    <p:sldId id="340" r:id="rId19"/>
    <p:sldId id="341" r:id="rId20"/>
    <p:sldId id="347" r:id="rId21"/>
    <p:sldId id="272" r:id="rId22"/>
    <p:sldId id="352" r:id="rId23"/>
    <p:sldId id="328" r:id="rId24"/>
    <p:sldId id="349" r:id="rId25"/>
    <p:sldId id="350" r:id="rId26"/>
    <p:sldId id="364" r:id="rId27"/>
    <p:sldId id="365" r:id="rId28"/>
    <p:sldId id="366" r:id="rId29"/>
    <p:sldId id="363" r:id="rId30"/>
    <p:sldId id="269" r:id="rId31"/>
    <p:sldId id="304" r:id="rId32"/>
  </p:sldIdLst>
  <p:sldSz cx="9144000" cy="6858000" type="screen4x3"/>
  <p:notesSz cx="6797675" cy="9926638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566">
          <p15:clr>
            <a:srgbClr val="A4A3A4"/>
          </p15:clr>
        </p15:guide>
        <p15:guide id="2" pos="560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07A"/>
    <a:srgbClr val="86BCE5"/>
    <a:srgbClr val="116E8A"/>
    <a:srgbClr val="1D8DB0"/>
    <a:srgbClr val="147694"/>
    <a:srgbClr val="177E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56" autoAdjust="0"/>
    <p:restoredTop sz="94656" autoAdjust="0"/>
  </p:normalViewPr>
  <p:slideViewPr>
    <p:cSldViewPr snapToObjects="1" showGuides="1">
      <p:cViewPr varScale="1">
        <p:scale>
          <a:sx n="75" d="100"/>
          <a:sy n="75" d="100"/>
        </p:scale>
        <p:origin x="1218" y="72"/>
      </p:cViewPr>
      <p:guideLst>
        <p:guide orient="horz" pos="3566"/>
        <p:guide pos="560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584"/>
    </p:cViewPr>
  </p:sorterViewPr>
  <p:notesViewPr>
    <p:cSldViewPr snapToObjects="1" showGuides="1">
      <p:cViewPr varScale="1">
        <p:scale>
          <a:sx n="73" d="100"/>
          <a:sy n="73" d="100"/>
        </p:scale>
        <p:origin x="-2028" y="-98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g"/><Relationship Id="rId1" Type="http://schemas.openxmlformats.org/officeDocument/2006/relationships/image" Target="../media/image24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6DF84E9-8492-4B04-9E82-E89EDF827B92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l-BE"/>
        </a:p>
      </dgm:t>
    </dgm:pt>
    <dgm:pt modelId="{DBFACB9D-B8B8-4FD6-8922-3B134C2A071F}">
      <dgm:prSet phldrT="[Text]"/>
      <dgm:spPr>
        <a:solidFill>
          <a:srgbClr val="42662B"/>
        </a:solidFill>
      </dgm:spPr>
      <dgm:t>
        <a:bodyPr/>
        <a:lstStyle/>
        <a:p>
          <a:r>
            <a:rPr lang="nl-BE" dirty="0" smtClean="0"/>
            <a:t>Spread information about best practice in the effective use of learning analytics</a:t>
          </a:r>
          <a:endParaRPr lang="nl-BE" dirty="0"/>
        </a:p>
      </dgm:t>
    </dgm:pt>
    <dgm:pt modelId="{C0E39257-D4E7-47EE-966D-E2E5B98B430C}" type="parTrans" cxnId="{0E85B647-E162-4790-A749-CFC82CCBD1F4}">
      <dgm:prSet/>
      <dgm:spPr/>
      <dgm:t>
        <a:bodyPr/>
        <a:lstStyle/>
        <a:p>
          <a:endParaRPr lang="nl-BE"/>
        </a:p>
      </dgm:t>
    </dgm:pt>
    <dgm:pt modelId="{445427F0-C17F-42B7-B1CD-C94F70A9BBCE}" type="sibTrans" cxnId="{0E85B647-E162-4790-A749-CFC82CCBD1F4}">
      <dgm:prSet/>
      <dgm:spPr/>
      <dgm:t>
        <a:bodyPr/>
        <a:lstStyle/>
        <a:p>
          <a:endParaRPr lang="nl-BE"/>
        </a:p>
      </dgm:t>
    </dgm:pt>
    <dgm:pt modelId="{9940F997-DD06-4EAC-9D59-F05D5F255012}">
      <dgm:prSet phldrT="[Text]"/>
      <dgm:spPr>
        <a:solidFill>
          <a:srgbClr val="42662B"/>
        </a:solidFill>
      </dgm:spPr>
      <dgm:t>
        <a:bodyPr/>
        <a:lstStyle/>
        <a:p>
          <a:r>
            <a:rPr lang="nl-BE" dirty="0" smtClean="0"/>
            <a:t>Build knowledge and skills amongst educational practitioners related to the ethical handling of data</a:t>
          </a:r>
          <a:endParaRPr lang="nl-BE" dirty="0"/>
        </a:p>
      </dgm:t>
    </dgm:pt>
    <dgm:pt modelId="{7525E1B0-1B4E-4263-B15F-8169A9F288A6}" type="parTrans" cxnId="{CF5A21B0-8EA1-4426-B18C-D76478B0C30C}">
      <dgm:prSet/>
      <dgm:spPr/>
      <dgm:t>
        <a:bodyPr/>
        <a:lstStyle/>
        <a:p>
          <a:endParaRPr lang="nl-BE"/>
        </a:p>
      </dgm:t>
    </dgm:pt>
    <dgm:pt modelId="{BE3E1B66-0D2E-458D-936A-FAEDDF9BDAB9}" type="sibTrans" cxnId="{CF5A21B0-8EA1-4426-B18C-D76478B0C30C}">
      <dgm:prSet/>
      <dgm:spPr/>
      <dgm:t>
        <a:bodyPr/>
        <a:lstStyle/>
        <a:p>
          <a:endParaRPr lang="nl-BE"/>
        </a:p>
      </dgm:t>
    </dgm:pt>
    <dgm:pt modelId="{FDD014D3-9625-4C95-BA4F-B45C7F9DDB53}">
      <dgm:prSet phldrT="[Text]"/>
      <dgm:spPr>
        <a:solidFill>
          <a:srgbClr val="42662B"/>
        </a:solidFill>
      </dgm:spPr>
      <dgm:t>
        <a:bodyPr/>
        <a:lstStyle/>
        <a:p>
          <a:r>
            <a:rPr lang="nl-BE" dirty="0" smtClean="0"/>
            <a:t>Help shape future European research and innovation actions in this field</a:t>
          </a:r>
          <a:endParaRPr lang="nl-BE" dirty="0"/>
        </a:p>
      </dgm:t>
    </dgm:pt>
    <dgm:pt modelId="{8AA595B1-B906-42A1-A008-E0F92DA64F93}" type="parTrans" cxnId="{A9B3A134-95AE-4D3A-9CD8-89BA5BE517FE}">
      <dgm:prSet/>
      <dgm:spPr/>
      <dgm:t>
        <a:bodyPr/>
        <a:lstStyle/>
        <a:p>
          <a:endParaRPr lang="nl-BE"/>
        </a:p>
      </dgm:t>
    </dgm:pt>
    <dgm:pt modelId="{B1C51419-F66B-4425-93AB-0E9BF02B25FA}" type="sibTrans" cxnId="{A9B3A134-95AE-4D3A-9CD8-89BA5BE517FE}">
      <dgm:prSet/>
      <dgm:spPr/>
      <dgm:t>
        <a:bodyPr/>
        <a:lstStyle/>
        <a:p>
          <a:endParaRPr lang="nl-BE"/>
        </a:p>
      </dgm:t>
    </dgm:pt>
    <dgm:pt modelId="{01D56F62-7498-4770-B6EA-4118ADE76D1F}" type="pres">
      <dgm:prSet presAssocID="{C6DF84E9-8492-4B04-9E82-E89EDF827B92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nl-BE"/>
        </a:p>
      </dgm:t>
    </dgm:pt>
    <dgm:pt modelId="{859C698A-5A7C-43DB-8128-59C02FE5D984}" type="pres">
      <dgm:prSet presAssocID="{DBFACB9D-B8B8-4FD6-8922-3B134C2A071F}" presName="comp" presStyleCnt="0"/>
      <dgm:spPr/>
    </dgm:pt>
    <dgm:pt modelId="{80A7E68B-AA9C-4DEB-8750-24D15B5F8E46}" type="pres">
      <dgm:prSet presAssocID="{DBFACB9D-B8B8-4FD6-8922-3B134C2A071F}" presName="box" presStyleLbl="node1" presStyleIdx="0" presStyleCnt="3"/>
      <dgm:spPr/>
      <dgm:t>
        <a:bodyPr/>
        <a:lstStyle/>
        <a:p>
          <a:endParaRPr lang="nl-BE"/>
        </a:p>
      </dgm:t>
    </dgm:pt>
    <dgm:pt modelId="{D7FE40E9-E572-49FD-BBFA-17BAC430C050}" type="pres">
      <dgm:prSet presAssocID="{DBFACB9D-B8B8-4FD6-8922-3B134C2A071F}" presName="img" presStyleLbl="fgImgPlace1" presStyleIdx="0" presStyleCnt="3"/>
      <dgm:spPr>
        <a:blipFill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nl-BE"/>
        </a:p>
      </dgm:t>
    </dgm:pt>
    <dgm:pt modelId="{28E61EC2-1635-4CAE-991F-BC1112F4147B}" type="pres">
      <dgm:prSet presAssocID="{DBFACB9D-B8B8-4FD6-8922-3B134C2A071F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2FE77D04-B64B-4A26-BBA2-4DC9A3B7C628}" type="pres">
      <dgm:prSet presAssocID="{445427F0-C17F-42B7-B1CD-C94F70A9BBCE}" presName="spacer" presStyleCnt="0"/>
      <dgm:spPr/>
    </dgm:pt>
    <dgm:pt modelId="{1AFEAB0E-F725-46DB-9302-20CAEADACA12}" type="pres">
      <dgm:prSet presAssocID="{9940F997-DD06-4EAC-9D59-F05D5F255012}" presName="comp" presStyleCnt="0"/>
      <dgm:spPr/>
    </dgm:pt>
    <dgm:pt modelId="{96C3190B-A98B-45C2-A103-20EF23B1649A}" type="pres">
      <dgm:prSet presAssocID="{9940F997-DD06-4EAC-9D59-F05D5F255012}" presName="box" presStyleLbl="node1" presStyleIdx="1" presStyleCnt="3"/>
      <dgm:spPr/>
      <dgm:t>
        <a:bodyPr/>
        <a:lstStyle/>
        <a:p>
          <a:endParaRPr lang="nl-BE"/>
        </a:p>
      </dgm:t>
    </dgm:pt>
    <dgm:pt modelId="{32AC7274-DE04-4E63-92A1-69A7DF90896E}" type="pres">
      <dgm:prSet presAssocID="{9940F997-DD06-4EAC-9D59-F05D5F255012}" presName="img" presStyleLbl="fgImgPlace1" presStyleIdx="1" presStyleCnt="3"/>
      <dgm:spPr>
        <a:blipFill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nl-BE"/>
        </a:p>
      </dgm:t>
    </dgm:pt>
    <dgm:pt modelId="{DD636A37-0C98-4786-B407-43F93B688161}" type="pres">
      <dgm:prSet presAssocID="{9940F997-DD06-4EAC-9D59-F05D5F255012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61656ACA-A024-4174-9B31-CF6A349E3186}" type="pres">
      <dgm:prSet presAssocID="{BE3E1B66-0D2E-458D-936A-FAEDDF9BDAB9}" presName="spacer" presStyleCnt="0"/>
      <dgm:spPr/>
    </dgm:pt>
    <dgm:pt modelId="{653E08D7-558A-46A5-AC6D-309269A630A6}" type="pres">
      <dgm:prSet presAssocID="{FDD014D3-9625-4C95-BA4F-B45C7F9DDB53}" presName="comp" presStyleCnt="0"/>
      <dgm:spPr/>
    </dgm:pt>
    <dgm:pt modelId="{4D6BB1EB-F3DF-4617-AB78-1C14EC887FDB}" type="pres">
      <dgm:prSet presAssocID="{FDD014D3-9625-4C95-BA4F-B45C7F9DDB53}" presName="box" presStyleLbl="node1" presStyleIdx="2" presStyleCnt="3"/>
      <dgm:spPr/>
      <dgm:t>
        <a:bodyPr/>
        <a:lstStyle/>
        <a:p>
          <a:endParaRPr lang="nl-BE"/>
        </a:p>
      </dgm:t>
    </dgm:pt>
    <dgm:pt modelId="{84A537F1-8945-4A82-A44E-C5FFBE5967C4}" type="pres">
      <dgm:prSet presAssocID="{FDD014D3-9625-4C95-BA4F-B45C7F9DDB53}" presName="img" presStyleLbl="fgImgPlace1" presStyleIdx="2" presStyleCnt="3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</dgm:spPr>
    </dgm:pt>
    <dgm:pt modelId="{BFCAE389-0EA9-47A0-B553-D6DBBF251C75}" type="pres">
      <dgm:prSet presAssocID="{FDD014D3-9625-4C95-BA4F-B45C7F9DDB53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nl-BE"/>
        </a:p>
      </dgm:t>
    </dgm:pt>
  </dgm:ptLst>
  <dgm:cxnLst>
    <dgm:cxn modelId="{58508264-9EF7-4291-B59D-4A74C48ECAA6}" type="presOf" srcId="{9940F997-DD06-4EAC-9D59-F05D5F255012}" destId="{96C3190B-A98B-45C2-A103-20EF23B1649A}" srcOrd="0" destOrd="0" presId="urn:microsoft.com/office/officeart/2005/8/layout/vList4"/>
    <dgm:cxn modelId="{8FA40DBA-2209-4633-8835-14C65683DE5F}" type="presOf" srcId="{DBFACB9D-B8B8-4FD6-8922-3B134C2A071F}" destId="{80A7E68B-AA9C-4DEB-8750-24D15B5F8E46}" srcOrd="0" destOrd="0" presId="urn:microsoft.com/office/officeart/2005/8/layout/vList4"/>
    <dgm:cxn modelId="{CF5A21B0-8EA1-4426-B18C-D76478B0C30C}" srcId="{C6DF84E9-8492-4B04-9E82-E89EDF827B92}" destId="{9940F997-DD06-4EAC-9D59-F05D5F255012}" srcOrd="1" destOrd="0" parTransId="{7525E1B0-1B4E-4263-B15F-8169A9F288A6}" sibTransId="{BE3E1B66-0D2E-458D-936A-FAEDDF9BDAB9}"/>
    <dgm:cxn modelId="{715F3C3E-F40D-4C8E-90E8-4840B3C4893D}" type="presOf" srcId="{FDD014D3-9625-4C95-BA4F-B45C7F9DDB53}" destId="{BFCAE389-0EA9-47A0-B553-D6DBBF251C75}" srcOrd="1" destOrd="0" presId="urn:microsoft.com/office/officeart/2005/8/layout/vList4"/>
    <dgm:cxn modelId="{99CAAF65-0441-42C7-B37E-687D582BCE75}" type="presOf" srcId="{DBFACB9D-B8B8-4FD6-8922-3B134C2A071F}" destId="{28E61EC2-1635-4CAE-991F-BC1112F4147B}" srcOrd="1" destOrd="0" presId="urn:microsoft.com/office/officeart/2005/8/layout/vList4"/>
    <dgm:cxn modelId="{8E0D7284-0513-4EA7-A1D4-0960FBE2D3C6}" type="presOf" srcId="{FDD014D3-9625-4C95-BA4F-B45C7F9DDB53}" destId="{4D6BB1EB-F3DF-4617-AB78-1C14EC887FDB}" srcOrd="0" destOrd="0" presId="urn:microsoft.com/office/officeart/2005/8/layout/vList4"/>
    <dgm:cxn modelId="{ECFB364E-2ED8-44E9-A3B7-F588DDFE859B}" type="presOf" srcId="{9940F997-DD06-4EAC-9D59-F05D5F255012}" destId="{DD636A37-0C98-4786-B407-43F93B688161}" srcOrd="1" destOrd="0" presId="urn:microsoft.com/office/officeart/2005/8/layout/vList4"/>
    <dgm:cxn modelId="{F4BAD2A0-8771-4243-B7B6-CBDB24D14D9B}" type="presOf" srcId="{C6DF84E9-8492-4B04-9E82-E89EDF827B92}" destId="{01D56F62-7498-4770-B6EA-4118ADE76D1F}" srcOrd="0" destOrd="0" presId="urn:microsoft.com/office/officeart/2005/8/layout/vList4"/>
    <dgm:cxn modelId="{A9B3A134-95AE-4D3A-9CD8-89BA5BE517FE}" srcId="{C6DF84E9-8492-4B04-9E82-E89EDF827B92}" destId="{FDD014D3-9625-4C95-BA4F-B45C7F9DDB53}" srcOrd="2" destOrd="0" parTransId="{8AA595B1-B906-42A1-A008-E0F92DA64F93}" sibTransId="{B1C51419-F66B-4425-93AB-0E9BF02B25FA}"/>
    <dgm:cxn modelId="{0E85B647-E162-4790-A749-CFC82CCBD1F4}" srcId="{C6DF84E9-8492-4B04-9E82-E89EDF827B92}" destId="{DBFACB9D-B8B8-4FD6-8922-3B134C2A071F}" srcOrd="0" destOrd="0" parTransId="{C0E39257-D4E7-47EE-966D-E2E5B98B430C}" sibTransId="{445427F0-C17F-42B7-B1CD-C94F70A9BBCE}"/>
    <dgm:cxn modelId="{8BF220E7-FFB5-4E8E-ACD6-C4747A6E42A4}" type="presParOf" srcId="{01D56F62-7498-4770-B6EA-4118ADE76D1F}" destId="{859C698A-5A7C-43DB-8128-59C02FE5D984}" srcOrd="0" destOrd="0" presId="urn:microsoft.com/office/officeart/2005/8/layout/vList4"/>
    <dgm:cxn modelId="{5E3E80DA-F6EC-4C7D-B91A-1A770E098646}" type="presParOf" srcId="{859C698A-5A7C-43DB-8128-59C02FE5D984}" destId="{80A7E68B-AA9C-4DEB-8750-24D15B5F8E46}" srcOrd="0" destOrd="0" presId="urn:microsoft.com/office/officeart/2005/8/layout/vList4"/>
    <dgm:cxn modelId="{71874A1A-495C-4D8B-A135-1952E9932666}" type="presParOf" srcId="{859C698A-5A7C-43DB-8128-59C02FE5D984}" destId="{D7FE40E9-E572-49FD-BBFA-17BAC430C050}" srcOrd="1" destOrd="0" presId="urn:microsoft.com/office/officeart/2005/8/layout/vList4"/>
    <dgm:cxn modelId="{32F52708-845A-4059-8F51-DB8D814C9B45}" type="presParOf" srcId="{859C698A-5A7C-43DB-8128-59C02FE5D984}" destId="{28E61EC2-1635-4CAE-991F-BC1112F4147B}" srcOrd="2" destOrd="0" presId="urn:microsoft.com/office/officeart/2005/8/layout/vList4"/>
    <dgm:cxn modelId="{2A1CBF23-4DAB-48CA-AAE6-E13A1234718E}" type="presParOf" srcId="{01D56F62-7498-4770-B6EA-4118ADE76D1F}" destId="{2FE77D04-B64B-4A26-BBA2-4DC9A3B7C628}" srcOrd="1" destOrd="0" presId="urn:microsoft.com/office/officeart/2005/8/layout/vList4"/>
    <dgm:cxn modelId="{AE07DE58-D23D-40AA-A4EC-95F87402B186}" type="presParOf" srcId="{01D56F62-7498-4770-B6EA-4118ADE76D1F}" destId="{1AFEAB0E-F725-46DB-9302-20CAEADACA12}" srcOrd="2" destOrd="0" presId="urn:microsoft.com/office/officeart/2005/8/layout/vList4"/>
    <dgm:cxn modelId="{396BA0F9-29F6-4B0A-8297-043C4EEADEB4}" type="presParOf" srcId="{1AFEAB0E-F725-46DB-9302-20CAEADACA12}" destId="{96C3190B-A98B-45C2-A103-20EF23B1649A}" srcOrd="0" destOrd="0" presId="urn:microsoft.com/office/officeart/2005/8/layout/vList4"/>
    <dgm:cxn modelId="{A32F6386-7749-4347-9A2D-1E3752066095}" type="presParOf" srcId="{1AFEAB0E-F725-46DB-9302-20CAEADACA12}" destId="{32AC7274-DE04-4E63-92A1-69A7DF90896E}" srcOrd="1" destOrd="0" presId="urn:microsoft.com/office/officeart/2005/8/layout/vList4"/>
    <dgm:cxn modelId="{985A5130-3A61-4C71-AB25-CC7E1A12769F}" type="presParOf" srcId="{1AFEAB0E-F725-46DB-9302-20CAEADACA12}" destId="{DD636A37-0C98-4786-B407-43F93B688161}" srcOrd="2" destOrd="0" presId="urn:microsoft.com/office/officeart/2005/8/layout/vList4"/>
    <dgm:cxn modelId="{BA7D2A8E-6824-4E2F-8A9E-E4A0EFF5B273}" type="presParOf" srcId="{01D56F62-7498-4770-B6EA-4118ADE76D1F}" destId="{61656ACA-A024-4174-9B31-CF6A349E3186}" srcOrd="3" destOrd="0" presId="urn:microsoft.com/office/officeart/2005/8/layout/vList4"/>
    <dgm:cxn modelId="{2B6BD569-53C5-4CA6-9C05-9EDB96CBF57A}" type="presParOf" srcId="{01D56F62-7498-4770-B6EA-4118ADE76D1F}" destId="{653E08D7-558A-46A5-AC6D-309269A630A6}" srcOrd="4" destOrd="0" presId="urn:microsoft.com/office/officeart/2005/8/layout/vList4"/>
    <dgm:cxn modelId="{332A3048-9FFE-4940-93DE-DB38C1AE1B0E}" type="presParOf" srcId="{653E08D7-558A-46A5-AC6D-309269A630A6}" destId="{4D6BB1EB-F3DF-4617-AB78-1C14EC887FDB}" srcOrd="0" destOrd="0" presId="urn:microsoft.com/office/officeart/2005/8/layout/vList4"/>
    <dgm:cxn modelId="{AA71A523-3F8F-40BC-BD41-32AF1976F34B}" type="presParOf" srcId="{653E08D7-558A-46A5-AC6D-309269A630A6}" destId="{84A537F1-8945-4A82-A44E-C5FFBE5967C4}" srcOrd="1" destOrd="0" presId="urn:microsoft.com/office/officeart/2005/8/layout/vList4"/>
    <dgm:cxn modelId="{0B7E585C-0C8D-4B7A-A811-3D42F9F03895}" type="presParOf" srcId="{653E08D7-558A-46A5-AC6D-309269A630A6}" destId="{BFCAE389-0EA9-47A0-B553-D6DBBF251C75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185198-F140-406E-8F04-DE9D809B9791}" type="datetimeFigureOut">
              <a:rPr lang="nl-BE" sz="1000" smtClean="0">
                <a:latin typeface="Arial" pitchFamily="34" charset="0"/>
                <a:cs typeface="Arial" pitchFamily="34" charset="0"/>
              </a:rPr>
              <a:pPr/>
              <a:t>23/05/2017</a:t>
            </a:fld>
            <a:endParaRPr lang="nl-BE" sz="100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 sz="100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024B3E-C6E9-4CB0-843C-3CD5676655AA}" type="slidenum">
              <a:rPr lang="nl-BE" sz="1000" smtClean="0"/>
              <a:pPr/>
              <a:t>‹#›</a:t>
            </a:fld>
            <a:endParaRPr lang="nl-BE" sz="1000"/>
          </a:p>
        </p:txBody>
      </p:sp>
    </p:spTree>
    <p:extLst>
      <p:ext uri="{BB962C8B-B14F-4D97-AF65-F5344CB8AC3E}">
        <p14:creationId xmlns:p14="http://schemas.microsoft.com/office/powerpoint/2010/main" val="3973219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fld id="{7AF0A2F9-EF49-41B3-9E69-7CDBDC14786A}" type="datetimeFigureOut">
              <a:rPr lang="nl-BE" smtClean="0"/>
              <a:pPr/>
              <a:t>23/05/2017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535250" y="4689750"/>
            <a:ext cx="5709333" cy="449434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fld id="{17C257C2-8D60-4760-88CB-024AF3EEC641}" type="slidenum">
              <a:rPr lang="nl-BE" smtClean="0"/>
              <a:pPr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2947577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855663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Add numbers for key indicators</a:t>
            </a:r>
            <a:r>
              <a:rPr lang="en-US" baseline="0" dirty="0" smtClean="0"/>
              <a:t> to slides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A97EC4-DFDE-45F1-9EA3-602516C9ED20}" type="slidenum">
              <a:rPr lang="en-GB" smtClean="0"/>
              <a:pPr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24837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hoek 12"/>
          <p:cNvSpPr/>
          <p:nvPr userDrawn="1"/>
        </p:nvSpPr>
        <p:spPr>
          <a:xfrm>
            <a:off x="0" y="648000"/>
            <a:ext cx="9144000" cy="6228000"/>
          </a:xfrm>
          <a:prstGeom prst="rect">
            <a:avLst/>
          </a:prstGeom>
          <a:gradFill flip="none" rotWithShape="1">
            <a:gsLst>
              <a:gs pos="100000">
                <a:srgbClr val="116E8A"/>
              </a:gs>
              <a:gs pos="100000">
                <a:srgbClr val="116E8A"/>
              </a:gs>
              <a:gs pos="100000">
                <a:srgbClr val="116E8A"/>
              </a:gs>
              <a:gs pos="100000">
                <a:srgbClr val="116E8A"/>
              </a:gs>
              <a:gs pos="100000">
                <a:srgbClr val="177E9D"/>
              </a:gs>
              <a:gs pos="100000">
                <a:srgbClr val="116E8A"/>
              </a:gs>
              <a:gs pos="100000">
                <a:schemeClr val="accent1">
                  <a:tint val="44500"/>
                  <a:satMod val="160000"/>
                </a:schemeClr>
              </a:gs>
              <a:gs pos="0">
                <a:srgbClr val="1D8DB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BE"/>
          </a:p>
        </p:txBody>
      </p:sp>
      <p:sp>
        <p:nvSpPr>
          <p:cNvPr id="9" name="Titel 1"/>
          <p:cNvSpPr>
            <a:spLocks noGrp="1"/>
          </p:cNvSpPr>
          <p:nvPr>
            <p:ph type="ctrTitle" hasCustomPrompt="1"/>
          </p:nvPr>
        </p:nvSpPr>
        <p:spPr>
          <a:xfrm>
            <a:off x="3096000" y="2088000"/>
            <a:ext cx="5580000" cy="1800000"/>
          </a:xfrm>
        </p:spPr>
        <p:txBody>
          <a:bodyPr>
            <a:no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nl-NL" dirty="0" smtClean="0"/>
              <a:t>Klik en typ de titel van de presentatie</a:t>
            </a:r>
            <a:endParaRPr lang="nl-BE" dirty="0"/>
          </a:p>
        </p:txBody>
      </p:sp>
      <p:sp>
        <p:nvSpPr>
          <p:cNvPr id="10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3096000" y="4193675"/>
            <a:ext cx="5580000" cy="10800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 smtClean="0"/>
              <a:t>Klik en typ de subtitel van de presentatie</a:t>
            </a:r>
            <a:endParaRPr lang="nl-BE" dirty="0"/>
          </a:p>
        </p:txBody>
      </p:sp>
      <p:pic>
        <p:nvPicPr>
          <p:cNvPr id="12" name="Afbeelding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000" y="1800000"/>
            <a:ext cx="1840048" cy="4294442"/>
          </a:xfrm>
          <a:prstGeom prst="rect">
            <a:avLst/>
          </a:prstGeom>
        </p:spPr>
      </p:pic>
      <p:pic>
        <p:nvPicPr>
          <p:cNvPr id="11" name="Afbeelding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3600" y="5706000"/>
            <a:ext cx="428400" cy="720000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2014732" cy="719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9249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5F32F-5BD3-4A05-B35E-BE5391AFD1DE}" type="datetimeFigureOut">
              <a:rPr lang="nl-BE" smtClean="0"/>
              <a:t>23/05/2017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51704-7444-495B-A5F2-402971F185C1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4188910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74277" y="2945536"/>
            <a:ext cx="7988424" cy="1584176"/>
          </a:xfrm>
          <a:ln w="25400">
            <a:noFill/>
          </a:ln>
        </p:spPr>
        <p:txBody>
          <a:bodyPr>
            <a:normAutofit/>
          </a:bodyPr>
          <a:lstStyle>
            <a:lvl1pPr algn="ctr">
              <a:defRPr sz="3600" b="0">
                <a:solidFill>
                  <a:srgbClr val="596090"/>
                </a:solidFill>
              </a:defRPr>
            </a:lvl1pPr>
          </a:lstStyle>
          <a:p>
            <a:r>
              <a:rPr lang="en-US" dirty="0" smtClean="0"/>
              <a:t>Presentation Title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259632" y="4869160"/>
            <a:ext cx="6624736" cy="1440160"/>
          </a:xfrm>
          <a:ln w="25400">
            <a:noFill/>
          </a:ln>
        </p:spPr>
        <p:txBody>
          <a:bodyPr>
            <a:normAutofit/>
          </a:bodyPr>
          <a:lstStyle>
            <a:lvl1pPr marL="0" indent="0" algn="ctr">
              <a:buNone/>
              <a:defRPr sz="2000" b="1" baseline="0">
                <a:solidFill>
                  <a:srgbClr val="575757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&lt;Presenters | </a:t>
            </a:r>
            <a:r>
              <a:rPr lang="en-US" dirty="0" err="1" smtClean="0"/>
              <a:t>organisation</a:t>
            </a:r>
            <a:r>
              <a:rPr lang="en-US" dirty="0" smtClean="0"/>
              <a:t>&gt;</a:t>
            </a:r>
            <a:br>
              <a:rPr lang="en-US" dirty="0" smtClean="0"/>
            </a:br>
            <a:r>
              <a:rPr lang="en-US" dirty="0" smtClean="0"/>
              <a:t>&lt;venue | date&gt;</a:t>
            </a:r>
            <a:br>
              <a:rPr lang="en-US" dirty="0" smtClean="0"/>
            </a:br>
            <a:r>
              <a:rPr lang="en-US" dirty="0" smtClean="0"/>
              <a:t>#</a:t>
            </a:r>
            <a:r>
              <a:rPr lang="en-US" dirty="0" err="1" smtClean="0"/>
              <a:t>laceproject</a:t>
            </a:r>
            <a:endParaRPr lang="en-GB" dirty="0"/>
          </a:p>
        </p:txBody>
      </p:sp>
      <p:pic>
        <p:nvPicPr>
          <p:cNvPr id="1026" name="Picture 2" descr="F:\LACE Templates\Logo Name Expanded Large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681616"/>
            <a:ext cx="3600400" cy="217131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744147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708920"/>
            <a:ext cx="8332336" cy="1362075"/>
          </a:xfrm>
        </p:spPr>
        <p:txBody>
          <a:bodyPr anchor="t"/>
          <a:lstStyle>
            <a:lvl1pPr algn="ctr">
              <a:defRPr sz="4000" b="1" cap="none" baseline="0"/>
            </a:lvl1pPr>
          </a:lstStyle>
          <a:p>
            <a:r>
              <a:rPr lang="de-DE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5536" y="4077072"/>
            <a:ext cx="8332336" cy="1500187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rgbClr val="596090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Click to edit Master text styles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71600" y="6376243"/>
            <a:ext cx="720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smtClean="0"/>
              <a:t>www.laceproject.eu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936870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hoek 12"/>
          <p:cNvSpPr/>
          <p:nvPr userDrawn="1"/>
        </p:nvSpPr>
        <p:spPr>
          <a:xfrm>
            <a:off x="0" y="648000"/>
            <a:ext cx="9144000" cy="6228000"/>
          </a:xfrm>
          <a:prstGeom prst="rect">
            <a:avLst/>
          </a:prstGeom>
          <a:gradFill flip="none" rotWithShape="1">
            <a:gsLst>
              <a:gs pos="100000">
                <a:srgbClr val="116E8A"/>
              </a:gs>
              <a:gs pos="100000">
                <a:srgbClr val="116E8A"/>
              </a:gs>
              <a:gs pos="100000">
                <a:srgbClr val="116E8A"/>
              </a:gs>
              <a:gs pos="100000">
                <a:srgbClr val="116E8A"/>
              </a:gs>
              <a:gs pos="100000">
                <a:srgbClr val="177E9D"/>
              </a:gs>
              <a:gs pos="100000">
                <a:srgbClr val="116E8A"/>
              </a:gs>
              <a:gs pos="100000">
                <a:schemeClr val="accent1">
                  <a:tint val="44500"/>
                  <a:satMod val="160000"/>
                </a:schemeClr>
              </a:gs>
              <a:gs pos="0">
                <a:srgbClr val="1D8DB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BE"/>
          </a:p>
        </p:txBody>
      </p:sp>
      <p:sp>
        <p:nvSpPr>
          <p:cNvPr id="9" name="Titel 1"/>
          <p:cNvSpPr>
            <a:spLocks noGrp="1"/>
          </p:cNvSpPr>
          <p:nvPr>
            <p:ph type="ctrTitle" hasCustomPrompt="1"/>
          </p:nvPr>
        </p:nvSpPr>
        <p:spPr>
          <a:xfrm>
            <a:off x="3096000" y="2088000"/>
            <a:ext cx="5580000" cy="1800000"/>
          </a:xfrm>
        </p:spPr>
        <p:txBody>
          <a:bodyPr>
            <a:no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nl-NL" dirty="0" smtClean="0"/>
              <a:t>Klik en typ de titel van de presentatie</a:t>
            </a:r>
            <a:endParaRPr lang="nl-BE" dirty="0"/>
          </a:p>
        </p:txBody>
      </p:sp>
      <p:sp>
        <p:nvSpPr>
          <p:cNvPr id="10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3096000" y="4193675"/>
            <a:ext cx="5580000" cy="10800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 smtClean="0"/>
              <a:t>Klik en typ de subtitel van de presentatie</a:t>
            </a:r>
            <a:endParaRPr lang="nl-BE" dirty="0"/>
          </a:p>
        </p:txBody>
      </p:sp>
      <p:pic>
        <p:nvPicPr>
          <p:cNvPr id="12" name="Afbeelding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000" y="1800000"/>
            <a:ext cx="1840048" cy="4294442"/>
          </a:xfrm>
          <a:prstGeom prst="rect">
            <a:avLst/>
          </a:prstGeom>
        </p:spPr>
      </p:pic>
      <p:pic>
        <p:nvPicPr>
          <p:cNvPr id="11" name="Afbeelding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3600" y="5706000"/>
            <a:ext cx="428400" cy="720000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2014732" cy="719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0467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 smtClean="0"/>
              <a:t>Klik en typ de titel</a:t>
            </a:r>
            <a:endParaRPr lang="nl-BE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DCD72-59EE-436D-B435-201699A5BB49}" type="datetimeFigureOut">
              <a:rPr lang="nl-BE" smtClean="0"/>
              <a:pPr/>
              <a:t>23/05/2017</a:t>
            </a:fld>
            <a:endParaRPr lang="nl-BE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‹#›</a:t>
            </a:fld>
            <a:endParaRPr lang="nl-BE" dirty="0"/>
          </a:p>
        </p:txBody>
      </p:sp>
      <p:sp>
        <p:nvSpPr>
          <p:cNvPr id="6" name="Tijdelijke aanduiding voor tekst 2"/>
          <p:cNvSpPr>
            <a:spLocks noGrp="1"/>
          </p:cNvSpPr>
          <p:nvPr>
            <p:ph idx="1" hasCustomPrompt="1"/>
          </p:nvPr>
        </p:nvSpPr>
        <p:spPr>
          <a:xfrm>
            <a:off x="540000" y="1349999"/>
            <a:ext cx="8334000" cy="4428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/>
            </a:lvl1pPr>
          </a:lstStyle>
          <a:p>
            <a:pPr lvl="0"/>
            <a:r>
              <a:rPr lang="nl-NL" dirty="0" smtClean="0"/>
              <a:t>Klik en typ de tekst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8536699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hoek 12"/>
          <p:cNvSpPr/>
          <p:nvPr userDrawn="1"/>
        </p:nvSpPr>
        <p:spPr>
          <a:xfrm>
            <a:off x="0" y="0"/>
            <a:ext cx="9144000" cy="6408000"/>
          </a:xfrm>
          <a:prstGeom prst="rect">
            <a:avLst/>
          </a:prstGeom>
          <a:gradFill flip="none" rotWithShape="1">
            <a:gsLst>
              <a:gs pos="100000">
                <a:srgbClr val="116E8A"/>
              </a:gs>
              <a:gs pos="100000">
                <a:srgbClr val="116E8A"/>
              </a:gs>
              <a:gs pos="100000">
                <a:srgbClr val="116E8A"/>
              </a:gs>
              <a:gs pos="100000">
                <a:srgbClr val="116E8A"/>
              </a:gs>
              <a:gs pos="100000">
                <a:srgbClr val="177E9D"/>
              </a:gs>
              <a:gs pos="100000">
                <a:srgbClr val="116E8A"/>
              </a:gs>
              <a:gs pos="100000">
                <a:schemeClr val="accent1">
                  <a:tint val="44500"/>
                  <a:satMod val="160000"/>
                </a:schemeClr>
              </a:gs>
              <a:gs pos="0">
                <a:srgbClr val="1D8DB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BE"/>
          </a:p>
        </p:txBody>
      </p:sp>
      <p:sp>
        <p:nvSpPr>
          <p:cNvPr id="9" name="Titel 1"/>
          <p:cNvSpPr>
            <a:spLocks noGrp="1"/>
          </p:cNvSpPr>
          <p:nvPr>
            <p:ph type="ctrTitle" hasCustomPrompt="1"/>
          </p:nvPr>
        </p:nvSpPr>
        <p:spPr>
          <a:xfrm>
            <a:off x="3780000" y="2304000"/>
            <a:ext cx="5094000" cy="1800200"/>
          </a:xfrm>
        </p:spPr>
        <p:txBody>
          <a:bodyPr>
            <a:no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nl-NL" dirty="0" smtClean="0"/>
              <a:t>Klik en typ de titel van de sectie</a:t>
            </a:r>
            <a:endParaRPr lang="nl-BE" dirty="0"/>
          </a:p>
        </p:txBody>
      </p:sp>
      <p:sp>
        <p:nvSpPr>
          <p:cNvPr id="10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3780000" y="4419108"/>
            <a:ext cx="5094000" cy="1080000"/>
          </a:xfrm>
        </p:spPr>
        <p:txBody>
          <a:bodyPr anchor="t" anchorCtr="0"/>
          <a:lstStyle>
            <a:lvl1pPr marL="0" indent="0" algn="l">
              <a:spcBef>
                <a:spcPts val="0"/>
              </a:spcBef>
              <a:buNone/>
              <a:defRPr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 smtClean="0"/>
              <a:t>Klik en typ de subtitel van de sectie</a:t>
            </a:r>
            <a:endParaRPr lang="nl-BE" dirty="0"/>
          </a:p>
        </p:txBody>
      </p:sp>
      <p:pic>
        <p:nvPicPr>
          <p:cNvPr id="17" name="Afbeelding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2000" y="6048000"/>
            <a:ext cx="1512458" cy="540000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04000"/>
            <a:ext cx="3300991" cy="3209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5907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 smtClean="0"/>
              <a:t>Klik en typ de titel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 hasCustomPrompt="1"/>
          </p:nvPr>
        </p:nvSpPr>
        <p:spPr>
          <a:xfrm>
            <a:off x="540000" y="1350000"/>
            <a:ext cx="4038600" cy="4428000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600"/>
            </a:lvl4pPr>
            <a:lvl5pPr marL="1435100" indent="-228600">
              <a:buFont typeface="Arial" pitchFamily="34" charset="0"/>
              <a:buChar char="-"/>
              <a:defRPr sz="1600">
                <a:solidFill>
                  <a:srgbClr val="00407A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 smtClean="0"/>
              <a:t>Klik en typ de tekst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4835400" y="1350000"/>
            <a:ext cx="4038600" cy="4428000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 marL="1435100" indent="-228600">
              <a:buFont typeface="Arial" pitchFamily="34" charset="0"/>
              <a:buChar char="-"/>
              <a:defRPr sz="1600">
                <a:solidFill>
                  <a:srgbClr val="00407A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 smtClean="0"/>
              <a:t>Klik en typ de tekst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DCD72-59EE-436D-B435-201699A5BB49}" type="datetimeFigureOut">
              <a:rPr lang="nl-BE" smtClean="0"/>
              <a:pPr/>
              <a:t>23/05/2017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6259545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 smtClean="0"/>
              <a:t>Klik en typ de titel</a:t>
            </a:r>
            <a:endParaRPr lang="nl-BE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 hasCustomPrompt="1"/>
          </p:nvPr>
        </p:nvSpPr>
        <p:spPr>
          <a:xfrm>
            <a:off x="540000" y="1350000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407A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 smtClean="0"/>
              <a:t>Klik en typ de tekst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540000" y="1991922"/>
            <a:ext cx="4040188" cy="3798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600"/>
            </a:lvl4pPr>
            <a:lvl5pPr marL="1435100" indent="-180000">
              <a:buFont typeface="Arial" pitchFamily="34" charset="0"/>
              <a:buChar char="-"/>
              <a:defRPr sz="1600">
                <a:solidFill>
                  <a:srgbClr val="00407A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dirty="0" smtClean="0"/>
              <a:t>Klik en typ de tekst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 hasCustomPrompt="1"/>
          </p:nvPr>
        </p:nvSpPr>
        <p:spPr>
          <a:xfrm>
            <a:off x="4824000" y="1350000"/>
            <a:ext cx="40392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 smtClean="0"/>
              <a:t>Klik en typ de tekst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 hasCustomPrompt="1"/>
          </p:nvPr>
        </p:nvSpPr>
        <p:spPr>
          <a:xfrm>
            <a:off x="4824000" y="1991922"/>
            <a:ext cx="4039200" cy="3798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600"/>
            </a:lvl4pPr>
            <a:lvl5pPr marL="1584325" indent="-285750">
              <a:buFont typeface="Arial" pitchFamily="34" charset="0"/>
              <a:buChar char="-"/>
              <a:defRPr lang="nl-BE" sz="1600" kern="1200" dirty="0">
                <a:solidFill>
                  <a:srgbClr val="00407A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dirty="0" smtClean="0"/>
              <a:t>Klik en typ de tekst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DCD72-59EE-436D-B435-201699A5BB49}" type="datetimeFigureOut">
              <a:rPr lang="nl-BE" smtClean="0"/>
              <a:pPr/>
              <a:t>23/05/2017</a:t>
            </a:fld>
            <a:endParaRPr lang="nl-BE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‹#›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6326396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 smtClean="0"/>
              <a:t>Klik en typ de titel</a:t>
            </a:r>
            <a:endParaRPr lang="nl-BE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DCD72-59EE-436D-B435-201699A5BB49}" type="datetimeFigureOut">
              <a:rPr lang="nl-BE" smtClean="0"/>
              <a:pPr/>
              <a:t>23/05/2017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601345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DCD72-59EE-436D-B435-201699A5BB49}" type="datetimeFigureOut">
              <a:rPr lang="nl-BE" smtClean="0"/>
              <a:pPr/>
              <a:t>23/05/2017</a:t>
            </a:fld>
            <a:endParaRPr lang="nl-B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1819745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 smtClean="0"/>
              <a:t>Klik en typ de titel</a:t>
            </a:r>
            <a:endParaRPr lang="nl-BE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DCD72-59EE-436D-B435-201699A5BB49}" type="datetimeFigureOut">
              <a:rPr lang="nl-BE" smtClean="0"/>
              <a:pPr/>
              <a:t>23/05/2017</a:t>
            </a:fld>
            <a:endParaRPr lang="nl-BE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‹#›</a:t>
            </a:fld>
            <a:endParaRPr lang="nl-BE" dirty="0"/>
          </a:p>
        </p:txBody>
      </p:sp>
      <p:sp>
        <p:nvSpPr>
          <p:cNvPr id="6" name="Tijdelijke aanduiding voor tekst 2"/>
          <p:cNvSpPr>
            <a:spLocks noGrp="1"/>
          </p:cNvSpPr>
          <p:nvPr>
            <p:ph idx="1" hasCustomPrompt="1"/>
          </p:nvPr>
        </p:nvSpPr>
        <p:spPr>
          <a:xfrm>
            <a:off x="540000" y="1349999"/>
            <a:ext cx="8334000" cy="4428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/>
            </a:lvl1pPr>
          </a:lstStyle>
          <a:p>
            <a:pPr lvl="0"/>
            <a:r>
              <a:rPr lang="nl-NL" dirty="0" smtClean="0"/>
              <a:t>Klik en typ de tekst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4169003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40000" y="540000"/>
            <a:ext cx="3008313" cy="895100"/>
          </a:xfrm>
        </p:spPr>
        <p:txBody>
          <a:bodyPr anchor="t" anchorCtr="0"/>
          <a:lstStyle>
            <a:lvl1pPr algn="l">
              <a:defRPr sz="2000" b="1"/>
            </a:lvl1pPr>
          </a:lstStyle>
          <a:p>
            <a:r>
              <a:rPr lang="nl-NL" dirty="0" smtClean="0"/>
              <a:t>Klik en typ de titel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>
          <a:xfrm>
            <a:off x="3761909" y="540000"/>
            <a:ext cx="5105139" cy="5256000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600"/>
            </a:lvl4pPr>
            <a:lvl5pPr marL="1435100" indent="-228600">
              <a:buFont typeface="Arial" pitchFamily="34" charset="0"/>
              <a:buChar char="-"/>
              <a:tabLst/>
              <a:defRPr sz="1600">
                <a:solidFill>
                  <a:srgbClr val="00407A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dirty="0" smtClean="0"/>
              <a:t>Klik en typ de tekst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 hasCustomPrompt="1"/>
          </p:nvPr>
        </p:nvSpPr>
        <p:spPr>
          <a:xfrm>
            <a:off x="539552" y="1435101"/>
            <a:ext cx="3008313" cy="4356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dirty="0" smtClean="0"/>
              <a:t>Klik en typ de tekst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DCD72-59EE-436D-B435-201699A5BB49}" type="datetimeFigureOut">
              <a:rPr lang="nl-BE" smtClean="0"/>
              <a:pPr/>
              <a:t>23/05/2017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7253469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40000" y="4788000"/>
            <a:ext cx="8334000" cy="540000"/>
          </a:xfrm>
        </p:spPr>
        <p:txBody>
          <a:bodyPr anchor="t" anchorCtr="0">
            <a:noAutofit/>
          </a:bodyPr>
          <a:lstStyle>
            <a:lvl1pPr algn="l">
              <a:defRPr sz="2000" b="1"/>
            </a:lvl1pPr>
          </a:lstStyle>
          <a:p>
            <a:r>
              <a:rPr lang="nl-NL" dirty="0" smtClean="0"/>
              <a:t>Klik en typ de tekst</a:t>
            </a:r>
            <a:endParaRPr lang="nl-BE" dirty="0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40000" y="540000"/>
            <a:ext cx="83340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 hasCustomPrompt="1"/>
          </p:nvPr>
        </p:nvSpPr>
        <p:spPr>
          <a:xfrm>
            <a:off x="540000" y="5445224"/>
            <a:ext cx="8334000" cy="360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dirty="0" smtClean="0"/>
              <a:t>Klik en typ de tekst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‹#›</a:t>
            </a:fld>
            <a:endParaRPr lang="nl-BE" dirty="0"/>
          </a:p>
        </p:txBody>
      </p:sp>
      <p:sp>
        <p:nvSpPr>
          <p:cNvPr id="8" name="Tijdelijke aanduiding voor voettekst 3"/>
          <p:cNvSpPr>
            <a:spLocks noGrp="1"/>
          </p:cNvSpPr>
          <p:nvPr>
            <p:ph type="ftr" sz="quarter" idx="11"/>
          </p:nvPr>
        </p:nvSpPr>
        <p:spPr>
          <a:xfrm>
            <a:off x="1566000" y="6048000"/>
            <a:ext cx="1980000" cy="288000"/>
          </a:xfrm>
        </p:spPr>
        <p:txBody>
          <a:bodyPr/>
          <a:lstStyle/>
          <a:p>
            <a:endParaRPr lang="nl-BE" dirty="0"/>
          </a:p>
        </p:txBody>
      </p:sp>
      <p:sp>
        <p:nvSpPr>
          <p:cNvPr id="9" name="Tijdelijke aanduiding voor datum 4"/>
          <p:cNvSpPr>
            <a:spLocks noGrp="1"/>
          </p:cNvSpPr>
          <p:nvPr>
            <p:ph type="dt" sz="half" idx="10"/>
          </p:nvPr>
        </p:nvSpPr>
        <p:spPr>
          <a:xfrm>
            <a:off x="540000" y="6048000"/>
            <a:ext cx="936000" cy="288000"/>
          </a:xfrm>
        </p:spPr>
        <p:txBody>
          <a:bodyPr/>
          <a:lstStyle/>
          <a:p>
            <a:fld id="{C4DDCD72-59EE-436D-B435-201699A5BB49}" type="datetimeFigureOut">
              <a:rPr lang="nl-BE" smtClean="0"/>
              <a:pPr/>
              <a:t>23/05/2017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2734890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hoek 12"/>
          <p:cNvSpPr/>
          <p:nvPr userDrawn="1"/>
        </p:nvSpPr>
        <p:spPr>
          <a:xfrm>
            <a:off x="0" y="0"/>
            <a:ext cx="9144000" cy="6408000"/>
          </a:xfrm>
          <a:prstGeom prst="rect">
            <a:avLst/>
          </a:prstGeom>
          <a:gradFill flip="none" rotWithShape="1">
            <a:gsLst>
              <a:gs pos="100000">
                <a:srgbClr val="116E8A"/>
              </a:gs>
              <a:gs pos="100000">
                <a:srgbClr val="116E8A"/>
              </a:gs>
              <a:gs pos="100000">
                <a:srgbClr val="116E8A"/>
              </a:gs>
              <a:gs pos="100000">
                <a:srgbClr val="116E8A"/>
              </a:gs>
              <a:gs pos="100000">
                <a:srgbClr val="177E9D"/>
              </a:gs>
              <a:gs pos="100000">
                <a:srgbClr val="116E8A"/>
              </a:gs>
              <a:gs pos="100000">
                <a:schemeClr val="accent1">
                  <a:tint val="44500"/>
                  <a:satMod val="160000"/>
                </a:schemeClr>
              </a:gs>
              <a:gs pos="0">
                <a:srgbClr val="1D8DB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BE"/>
          </a:p>
        </p:txBody>
      </p:sp>
      <p:sp>
        <p:nvSpPr>
          <p:cNvPr id="9" name="Titel 1"/>
          <p:cNvSpPr>
            <a:spLocks noGrp="1"/>
          </p:cNvSpPr>
          <p:nvPr>
            <p:ph type="ctrTitle" hasCustomPrompt="1"/>
          </p:nvPr>
        </p:nvSpPr>
        <p:spPr>
          <a:xfrm>
            <a:off x="3780000" y="2304000"/>
            <a:ext cx="5094000" cy="1800200"/>
          </a:xfrm>
        </p:spPr>
        <p:txBody>
          <a:bodyPr>
            <a:no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nl-NL" dirty="0" smtClean="0"/>
              <a:t>Klik en typ de titel van de sectie</a:t>
            </a:r>
            <a:endParaRPr lang="nl-BE" dirty="0"/>
          </a:p>
        </p:txBody>
      </p:sp>
      <p:sp>
        <p:nvSpPr>
          <p:cNvPr id="10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3780000" y="4419108"/>
            <a:ext cx="5094000" cy="1080000"/>
          </a:xfrm>
        </p:spPr>
        <p:txBody>
          <a:bodyPr anchor="t" anchorCtr="0"/>
          <a:lstStyle>
            <a:lvl1pPr marL="0" indent="0" algn="l">
              <a:spcBef>
                <a:spcPts val="0"/>
              </a:spcBef>
              <a:buNone/>
              <a:defRPr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 smtClean="0"/>
              <a:t>Klik en typ de subtitel van de sectie</a:t>
            </a:r>
            <a:endParaRPr lang="nl-BE" dirty="0"/>
          </a:p>
        </p:txBody>
      </p:sp>
      <p:pic>
        <p:nvPicPr>
          <p:cNvPr id="17" name="Afbeelding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2000" y="6048000"/>
            <a:ext cx="1512458" cy="540000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04000"/>
            <a:ext cx="3300991" cy="3209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1961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 smtClean="0"/>
              <a:t>Klik en typ de titel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 hasCustomPrompt="1"/>
          </p:nvPr>
        </p:nvSpPr>
        <p:spPr>
          <a:xfrm>
            <a:off x="540000" y="1350000"/>
            <a:ext cx="4038600" cy="4428000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600"/>
            </a:lvl4pPr>
            <a:lvl5pPr marL="1435100" indent="-228600">
              <a:buFont typeface="Arial" pitchFamily="34" charset="0"/>
              <a:buChar char="-"/>
              <a:defRPr sz="1600">
                <a:solidFill>
                  <a:srgbClr val="00407A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 smtClean="0"/>
              <a:t>Klik en typ de tekst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4835400" y="1350000"/>
            <a:ext cx="4038600" cy="4428000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 marL="1435100" indent="-228600">
              <a:buFont typeface="Arial" pitchFamily="34" charset="0"/>
              <a:buChar char="-"/>
              <a:defRPr sz="1600">
                <a:solidFill>
                  <a:srgbClr val="00407A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 smtClean="0"/>
              <a:t>Klik en typ de tekst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DCD72-59EE-436D-B435-201699A5BB49}" type="datetimeFigureOut">
              <a:rPr lang="nl-BE" smtClean="0"/>
              <a:pPr/>
              <a:t>23/05/2017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1980301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 smtClean="0"/>
              <a:t>Klik en typ de titel</a:t>
            </a:r>
            <a:endParaRPr lang="nl-BE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 hasCustomPrompt="1"/>
          </p:nvPr>
        </p:nvSpPr>
        <p:spPr>
          <a:xfrm>
            <a:off x="540000" y="1350000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407A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 smtClean="0"/>
              <a:t>Klik en typ de tekst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540000" y="1991922"/>
            <a:ext cx="4040188" cy="3798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600"/>
            </a:lvl4pPr>
            <a:lvl5pPr marL="1435100" indent="-180000">
              <a:buFont typeface="Arial" pitchFamily="34" charset="0"/>
              <a:buChar char="-"/>
              <a:defRPr sz="1600">
                <a:solidFill>
                  <a:srgbClr val="00407A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dirty="0" smtClean="0"/>
              <a:t>Klik en typ de tekst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 hasCustomPrompt="1"/>
          </p:nvPr>
        </p:nvSpPr>
        <p:spPr>
          <a:xfrm>
            <a:off x="4824000" y="1350000"/>
            <a:ext cx="40392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 smtClean="0"/>
              <a:t>Klik en typ de tekst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 hasCustomPrompt="1"/>
          </p:nvPr>
        </p:nvSpPr>
        <p:spPr>
          <a:xfrm>
            <a:off x="4824000" y="1991922"/>
            <a:ext cx="4039200" cy="3798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600"/>
            </a:lvl4pPr>
            <a:lvl5pPr marL="1584325" indent="-285750">
              <a:buFont typeface="Arial" pitchFamily="34" charset="0"/>
              <a:buChar char="-"/>
              <a:defRPr lang="nl-BE" sz="1600" kern="1200" dirty="0">
                <a:solidFill>
                  <a:srgbClr val="00407A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dirty="0" smtClean="0"/>
              <a:t>Klik en typ de tekst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DCD72-59EE-436D-B435-201699A5BB49}" type="datetimeFigureOut">
              <a:rPr lang="nl-BE" smtClean="0"/>
              <a:pPr/>
              <a:t>23/05/2017</a:t>
            </a:fld>
            <a:endParaRPr lang="nl-BE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‹#›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4378209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 smtClean="0"/>
              <a:t>Klik en typ de titel</a:t>
            </a:r>
            <a:endParaRPr lang="nl-BE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DCD72-59EE-436D-B435-201699A5BB49}" type="datetimeFigureOut">
              <a:rPr lang="nl-BE" smtClean="0"/>
              <a:pPr/>
              <a:t>23/05/2017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1618224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DCD72-59EE-436D-B435-201699A5BB49}" type="datetimeFigureOut">
              <a:rPr lang="nl-BE" smtClean="0"/>
              <a:pPr/>
              <a:t>23/05/2017</a:t>
            </a:fld>
            <a:endParaRPr lang="nl-B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6890592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40000" y="540000"/>
            <a:ext cx="3008313" cy="895100"/>
          </a:xfrm>
        </p:spPr>
        <p:txBody>
          <a:bodyPr anchor="t" anchorCtr="0"/>
          <a:lstStyle>
            <a:lvl1pPr algn="l">
              <a:defRPr sz="2000" b="1"/>
            </a:lvl1pPr>
          </a:lstStyle>
          <a:p>
            <a:r>
              <a:rPr lang="nl-NL" dirty="0" smtClean="0"/>
              <a:t>Klik en typ de titel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>
          <a:xfrm>
            <a:off x="3761909" y="540000"/>
            <a:ext cx="5105139" cy="5256000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600"/>
            </a:lvl4pPr>
            <a:lvl5pPr marL="1435100" indent="-228600">
              <a:buFont typeface="Arial" pitchFamily="34" charset="0"/>
              <a:buChar char="-"/>
              <a:tabLst/>
              <a:defRPr sz="1600">
                <a:solidFill>
                  <a:srgbClr val="00407A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dirty="0" smtClean="0"/>
              <a:t>Klik en typ de tekst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 hasCustomPrompt="1"/>
          </p:nvPr>
        </p:nvSpPr>
        <p:spPr>
          <a:xfrm>
            <a:off x="539552" y="1435101"/>
            <a:ext cx="3008313" cy="4356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dirty="0" smtClean="0"/>
              <a:t>Klik en typ de tekst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DCD72-59EE-436D-B435-201699A5BB49}" type="datetimeFigureOut">
              <a:rPr lang="nl-BE" smtClean="0"/>
              <a:pPr/>
              <a:t>23/05/2017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2063528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40000" y="4788000"/>
            <a:ext cx="8334000" cy="540000"/>
          </a:xfrm>
        </p:spPr>
        <p:txBody>
          <a:bodyPr anchor="t" anchorCtr="0">
            <a:noAutofit/>
          </a:bodyPr>
          <a:lstStyle>
            <a:lvl1pPr algn="l">
              <a:defRPr sz="2000" b="1"/>
            </a:lvl1pPr>
          </a:lstStyle>
          <a:p>
            <a:r>
              <a:rPr lang="nl-NL" dirty="0" smtClean="0"/>
              <a:t>Klik en typ de tekst</a:t>
            </a:r>
            <a:endParaRPr lang="nl-BE" dirty="0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40000" y="540000"/>
            <a:ext cx="83340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nl-BE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 hasCustomPrompt="1"/>
          </p:nvPr>
        </p:nvSpPr>
        <p:spPr>
          <a:xfrm>
            <a:off x="540000" y="5445224"/>
            <a:ext cx="8334000" cy="360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dirty="0" smtClean="0"/>
              <a:t>Klik en typ de tekst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>
          <a:xfrm>
            <a:off x="540000" y="6048000"/>
            <a:ext cx="936000" cy="288000"/>
          </a:xfrm>
        </p:spPr>
        <p:txBody>
          <a:bodyPr/>
          <a:lstStyle/>
          <a:p>
            <a:fld id="{C4DDCD72-59EE-436D-B435-201699A5BB49}" type="datetimeFigureOut">
              <a:rPr lang="nl-BE" smtClean="0"/>
              <a:pPr/>
              <a:t>23/05/2017</a:t>
            </a:fld>
            <a:endParaRPr lang="nl-BE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‹#›</a:t>
            </a:fld>
            <a:endParaRPr lang="nl-BE" dirty="0"/>
          </a:p>
        </p:txBody>
      </p:sp>
      <p:sp>
        <p:nvSpPr>
          <p:cNvPr id="8" name="Tijdelijke aanduiding voor voettekst 3"/>
          <p:cNvSpPr>
            <a:spLocks noGrp="1"/>
          </p:cNvSpPr>
          <p:nvPr>
            <p:ph type="ftr" sz="quarter" idx="11"/>
          </p:nvPr>
        </p:nvSpPr>
        <p:spPr>
          <a:xfrm>
            <a:off x="1566000" y="6048000"/>
            <a:ext cx="1980000" cy="288000"/>
          </a:xfrm>
        </p:spPr>
        <p:txBody>
          <a:bodyPr/>
          <a:lstStyle/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40242632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image" Target="../media/image7.png"/><Relationship Id="rId5" Type="http://schemas.openxmlformats.org/officeDocument/2006/relationships/slideLayout" Target="../slideLayouts/slideLayout17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540000" y="180000"/>
            <a:ext cx="8334000" cy="900000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nl-NL" dirty="0" smtClean="0"/>
              <a:t>Klik en typ de titel</a:t>
            </a:r>
            <a:endParaRPr lang="nl-BE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540000" y="1349999"/>
            <a:ext cx="8334000" cy="4428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l-NL" dirty="0" smtClean="0"/>
              <a:t>Klik en typ de tekst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539552" y="6048000"/>
            <a:ext cx="936000" cy="288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>
                <a:solidFill>
                  <a:srgbClr val="00407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C4DDCD72-59EE-436D-B435-201699A5BB49}" type="datetimeFigureOut">
              <a:rPr lang="nl-BE" smtClean="0"/>
              <a:pPr/>
              <a:t>23/05/2017</a:t>
            </a:fld>
            <a:endParaRPr lang="nl-BE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1566000" y="6048000"/>
            <a:ext cx="1980000" cy="288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ctr">
              <a:defRPr sz="1000">
                <a:solidFill>
                  <a:srgbClr val="00407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nl-BE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3636000" y="6048000"/>
            <a:ext cx="936000" cy="288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>
                <a:solidFill>
                  <a:srgbClr val="00407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35D8031-C8E5-48F8-A3B6-81643B27A3AF}" type="slidenum">
              <a:rPr lang="nl-BE" smtClean="0"/>
              <a:pPr/>
              <a:t>‹#›</a:t>
            </a:fld>
            <a:endParaRPr lang="nl-BE" dirty="0"/>
          </a:p>
        </p:txBody>
      </p:sp>
      <p:sp>
        <p:nvSpPr>
          <p:cNvPr id="7" name="Rechthoek 6"/>
          <p:cNvSpPr/>
          <p:nvPr/>
        </p:nvSpPr>
        <p:spPr>
          <a:xfrm>
            <a:off x="0" y="6408000"/>
            <a:ext cx="9144000" cy="486000"/>
          </a:xfrm>
          <a:prstGeom prst="rect">
            <a:avLst/>
          </a:prstGeom>
          <a:gradFill flip="none" rotWithShape="1">
            <a:gsLst>
              <a:gs pos="100000">
                <a:srgbClr val="116E8A"/>
              </a:gs>
              <a:gs pos="100000">
                <a:srgbClr val="116E8A"/>
              </a:gs>
              <a:gs pos="100000">
                <a:srgbClr val="116E8A"/>
              </a:gs>
              <a:gs pos="100000">
                <a:srgbClr val="116E8A"/>
              </a:gs>
              <a:gs pos="100000">
                <a:srgbClr val="116E8A"/>
              </a:gs>
              <a:gs pos="100000">
                <a:srgbClr val="177E9D"/>
              </a:gs>
              <a:gs pos="100000">
                <a:srgbClr val="116E8A"/>
              </a:gs>
              <a:gs pos="100000">
                <a:schemeClr val="accent1">
                  <a:tint val="44500"/>
                  <a:satMod val="160000"/>
                </a:schemeClr>
              </a:gs>
              <a:gs pos="0">
                <a:srgbClr val="1D8DB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BE"/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2000" y="6012000"/>
            <a:ext cx="1512458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6215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709" r:id="rId2"/>
    <p:sldLayoutId id="2147483698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720" r:id="rId10"/>
    <p:sldLayoutId id="2147483721" r:id="rId11"/>
    <p:sldLayoutId id="2147483722" r:id="rId1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rgbClr val="86BCE5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60000" indent="-360000" algn="l" defTabSz="914400" rtl="0" eaLnBrk="1" latinLnBrk="0" hangingPunct="1">
        <a:spcBef>
          <a:spcPts val="580"/>
        </a:spcBef>
        <a:buSzPct val="110000"/>
        <a:buFont typeface="Arial" pitchFamily="34" charset="0"/>
        <a:buChar char="•"/>
        <a:defRPr sz="2400" kern="1200">
          <a:solidFill>
            <a:srgbClr val="00407A"/>
          </a:solidFill>
          <a:latin typeface="Arial" pitchFamily="34" charset="0"/>
          <a:ea typeface="+mn-ea"/>
          <a:cs typeface="Arial" pitchFamily="34" charset="0"/>
        </a:defRPr>
      </a:lvl1pPr>
      <a:lvl2pPr marL="720000" indent="-360363" algn="l" defTabSz="914400" rtl="0" eaLnBrk="1" latinLnBrk="0" hangingPunct="1">
        <a:spcBef>
          <a:spcPts val="580"/>
        </a:spcBef>
        <a:buSzPct val="75000"/>
        <a:buFont typeface="Courier New" pitchFamily="49" charset="0"/>
        <a:buChar char="o"/>
        <a:defRPr sz="2400" kern="1200">
          <a:solidFill>
            <a:srgbClr val="00407A"/>
          </a:solidFill>
          <a:latin typeface="Arial" pitchFamily="34" charset="0"/>
          <a:ea typeface="+mn-ea"/>
          <a:cs typeface="Arial" pitchFamily="34" charset="0"/>
        </a:defRPr>
      </a:lvl2pPr>
      <a:lvl3pPr marL="990000" indent="-2700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rgbClr val="00407A"/>
          </a:solidFill>
          <a:latin typeface="Arial" pitchFamily="34" charset="0"/>
          <a:ea typeface="+mn-ea"/>
          <a:cs typeface="Arial" pitchFamily="34" charset="0"/>
        </a:defRPr>
      </a:lvl3pPr>
      <a:lvl4pPr marL="1168400" indent="-180000" algn="l" defTabSz="914400" rtl="0" eaLnBrk="1" latinLnBrk="0" hangingPunct="1">
        <a:spcBef>
          <a:spcPts val="380"/>
        </a:spcBef>
        <a:buSzPct val="80000"/>
        <a:buFont typeface="Arial" pitchFamily="34" charset="0"/>
        <a:buChar char="•"/>
        <a:defRPr sz="1600" kern="1200">
          <a:solidFill>
            <a:srgbClr val="00407A"/>
          </a:solidFill>
          <a:latin typeface="Arial" pitchFamily="34" charset="0"/>
          <a:ea typeface="+mn-ea"/>
          <a:cs typeface="Arial" pitchFamily="34" charset="0"/>
        </a:defRPr>
      </a:lvl4pPr>
      <a:lvl5pPr marL="1338263" indent="-179388" algn="l" defTabSz="914400" rtl="0" eaLnBrk="1" latinLnBrk="0" hangingPunct="1">
        <a:spcBef>
          <a:spcPts val="380"/>
        </a:spcBef>
        <a:buFont typeface="Arial" pitchFamily="34" charset="0"/>
        <a:buChar char="-"/>
        <a:defRPr lang="nl-BE" sz="1600" kern="1200" dirty="0">
          <a:solidFill>
            <a:srgbClr val="00407A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44000"/>
            <a:ext cx="3240000" cy="2668236"/>
          </a:xfrm>
          <a:prstGeom prst="rect">
            <a:avLst/>
          </a:prstGeom>
        </p:spPr>
      </p:pic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540000" y="180000"/>
            <a:ext cx="8334000" cy="900000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nl-NL" dirty="0" smtClean="0"/>
              <a:t>Klik en typ de titel</a:t>
            </a:r>
            <a:endParaRPr lang="nl-BE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540000" y="1349999"/>
            <a:ext cx="8334000" cy="4428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l-NL" dirty="0" smtClean="0"/>
              <a:t>Klik en typ de tekst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539552" y="6048000"/>
            <a:ext cx="936000" cy="288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>
                <a:solidFill>
                  <a:srgbClr val="00407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C4DDCD72-59EE-436D-B435-201699A5BB49}" type="datetimeFigureOut">
              <a:rPr lang="nl-BE" smtClean="0"/>
              <a:pPr/>
              <a:t>23/05/2017</a:t>
            </a:fld>
            <a:endParaRPr lang="nl-BE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1566000" y="6048000"/>
            <a:ext cx="1980000" cy="288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ctr">
              <a:defRPr sz="1000">
                <a:solidFill>
                  <a:srgbClr val="00407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nl-BE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3636000" y="6048000"/>
            <a:ext cx="936000" cy="288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>
                <a:solidFill>
                  <a:srgbClr val="00407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35D8031-C8E5-48F8-A3B6-81643B27A3AF}" type="slidenum">
              <a:rPr lang="nl-BE" smtClean="0"/>
              <a:pPr/>
              <a:t>‹#›</a:t>
            </a:fld>
            <a:endParaRPr lang="nl-BE" dirty="0"/>
          </a:p>
        </p:txBody>
      </p:sp>
      <p:sp>
        <p:nvSpPr>
          <p:cNvPr id="7" name="Rechthoek 6"/>
          <p:cNvSpPr/>
          <p:nvPr/>
        </p:nvSpPr>
        <p:spPr>
          <a:xfrm>
            <a:off x="0" y="6408000"/>
            <a:ext cx="9144000" cy="486000"/>
          </a:xfrm>
          <a:prstGeom prst="rect">
            <a:avLst/>
          </a:prstGeom>
          <a:gradFill flip="none" rotWithShape="1">
            <a:gsLst>
              <a:gs pos="100000">
                <a:srgbClr val="116E8A"/>
              </a:gs>
              <a:gs pos="100000">
                <a:srgbClr val="116E8A"/>
              </a:gs>
              <a:gs pos="100000">
                <a:srgbClr val="116E8A"/>
              </a:gs>
              <a:gs pos="100000">
                <a:srgbClr val="116E8A"/>
              </a:gs>
              <a:gs pos="100000">
                <a:srgbClr val="116E8A"/>
              </a:gs>
              <a:gs pos="100000">
                <a:srgbClr val="177E9D"/>
              </a:gs>
              <a:gs pos="100000">
                <a:srgbClr val="116E8A"/>
              </a:gs>
              <a:gs pos="100000">
                <a:schemeClr val="accent1">
                  <a:tint val="44500"/>
                  <a:satMod val="160000"/>
                </a:schemeClr>
              </a:gs>
              <a:gs pos="0">
                <a:srgbClr val="1D8DB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BE"/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2000" y="6012000"/>
            <a:ext cx="1512458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455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rgbClr val="86BCE5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60000" indent="-360000" algn="l" defTabSz="914400" rtl="0" eaLnBrk="1" latinLnBrk="0" hangingPunct="1">
        <a:spcBef>
          <a:spcPts val="580"/>
        </a:spcBef>
        <a:buSzPct val="110000"/>
        <a:buFont typeface="Arial" pitchFamily="34" charset="0"/>
        <a:buChar char="•"/>
        <a:defRPr sz="2400" kern="1200">
          <a:solidFill>
            <a:srgbClr val="00407A"/>
          </a:solidFill>
          <a:latin typeface="Arial" pitchFamily="34" charset="0"/>
          <a:ea typeface="+mn-ea"/>
          <a:cs typeface="Arial" pitchFamily="34" charset="0"/>
        </a:defRPr>
      </a:lvl1pPr>
      <a:lvl2pPr marL="720000" indent="-360363" algn="l" defTabSz="914400" rtl="0" eaLnBrk="1" latinLnBrk="0" hangingPunct="1">
        <a:spcBef>
          <a:spcPts val="580"/>
        </a:spcBef>
        <a:buSzPct val="75000"/>
        <a:buFont typeface="Courier New" pitchFamily="49" charset="0"/>
        <a:buChar char="o"/>
        <a:defRPr sz="2400" kern="1200">
          <a:solidFill>
            <a:srgbClr val="00407A"/>
          </a:solidFill>
          <a:latin typeface="Arial" pitchFamily="34" charset="0"/>
          <a:ea typeface="+mn-ea"/>
          <a:cs typeface="Arial" pitchFamily="34" charset="0"/>
        </a:defRPr>
      </a:lvl2pPr>
      <a:lvl3pPr marL="990000" indent="-2700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rgbClr val="00407A"/>
          </a:solidFill>
          <a:latin typeface="Arial" pitchFamily="34" charset="0"/>
          <a:ea typeface="+mn-ea"/>
          <a:cs typeface="Arial" pitchFamily="34" charset="0"/>
        </a:defRPr>
      </a:lvl3pPr>
      <a:lvl4pPr marL="1168400" indent="-180000" algn="l" defTabSz="914400" rtl="0" eaLnBrk="1" latinLnBrk="0" hangingPunct="1">
        <a:spcBef>
          <a:spcPts val="380"/>
        </a:spcBef>
        <a:buSzPct val="80000"/>
        <a:buFont typeface="Arial" pitchFamily="34" charset="0"/>
        <a:buChar char="•"/>
        <a:defRPr sz="1600" kern="1200">
          <a:solidFill>
            <a:srgbClr val="00407A"/>
          </a:solidFill>
          <a:latin typeface="Arial" pitchFamily="34" charset="0"/>
          <a:ea typeface="+mn-ea"/>
          <a:cs typeface="Arial" pitchFamily="34" charset="0"/>
        </a:defRPr>
      </a:lvl4pPr>
      <a:lvl5pPr marL="1338263" indent="-179388" algn="l" defTabSz="914400" rtl="0" eaLnBrk="1" latinLnBrk="0" hangingPunct="1">
        <a:spcBef>
          <a:spcPts val="380"/>
        </a:spcBef>
        <a:buFont typeface="Arial" pitchFamily="34" charset="0"/>
        <a:buChar char="-"/>
        <a:defRPr lang="nl-BE" sz="1600" kern="1200" dirty="0">
          <a:solidFill>
            <a:srgbClr val="00407A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5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png"/><Relationship Id="rId18" Type="http://schemas.openxmlformats.org/officeDocument/2006/relationships/image" Target="../media/image42.png"/><Relationship Id="rId26" Type="http://schemas.openxmlformats.org/officeDocument/2006/relationships/image" Target="../media/image50.png"/><Relationship Id="rId3" Type="http://schemas.openxmlformats.org/officeDocument/2006/relationships/image" Target="../media/image27.emf"/><Relationship Id="rId21" Type="http://schemas.openxmlformats.org/officeDocument/2006/relationships/image" Target="../media/image45.png"/><Relationship Id="rId34" Type="http://schemas.openxmlformats.org/officeDocument/2006/relationships/image" Target="../media/image58.png"/><Relationship Id="rId7" Type="http://schemas.openxmlformats.org/officeDocument/2006/relationships/image" Target="../media/image31.png"/><Relationship Id="rId12" Type="http://schemas.openxmlformats.org/officeDocument/2006/relationships/image" Target="../media/image36.png"/><Relationship Id="rId17" Type="http://schemas.openxmlformats.org/officeDocument/2006/relationships/image" Target="../media/image41.png"/><Relationship Id="rId25" Type="http://schemas.openxmlformats.org/officeDocument/2006/relationships/image" Target="../media/image49.png"/><Relationship Id="rId33" Type="http://schemas.openxmlformats.org/officeDocument/2006/relationships/image" Target="../media/image57.png"/><Relationship Id="rId38" Type="http://schemas.openxmlformats.org/officeDocument/2006/relationships/image" Target="../media/image62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40.png"/><Relationship Id="rId20" Type="http://schemas.openxmlformats.org/officeDocument/2006/relationships/image" Target="../media/image44.png"/><Relationship Id="rId29" Type="http://schemas.openxmlformats.org/officeDocument/2006/relationships/image" Target="../media/image5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0.jpeg"/><Relationship Id="rId11" Type="http://schemas.openxmlformats.org/officeDocument/2006/relationships/image" Target="../media/image35.png"/><Relationship Id="rId24" Type="http://schemas.openxmlformats.org/officeDocument/2006/relationships/image" Target="../media/image48.png"/><Relationship Id="rId32" Type="http://schemas.openxmlformats.org/officeDocument/2006/relationships/image" Target="../media/image56.png"/><Relationship Id="rId37" Type="http://schemas.openxmlformats.org/officeDocument/2006/relationships/image" Target="../media/image61.png"/><Relationship Id="rId5" Type="http://schemas.openxmlformats.org/officeDocument/2006/relationships/image" Target="../media/image29.png"/><Relationship Id="rId15" Type="http://schemas.openxmlformats.org/officeDocument/2006/relationships/image" Target="../media/image39.png"/><Relationship Id="rId23" Type="http://schemas.openxmlformats.org/officeDocument/2006/relationships/image" Target="../media/image47.png"/><Relationship Id="rId28" Type="http://schemas.openxmlformats.org/officeDocument/2006/relationships/image" Target="../media/image52.png"/><Relationship Id="rId36" Type="http://schemas.openxmlformats.org/officeDocument/2006/relationships/image" Target="../media/image60.png"/><Relationship Id="rId10" Type="http://schemas.openxmlformats.org/officeDocument/2006/relationships/image" Target="../media/image34.png"/><Relationship Id="rId19" Type="http://schemas.openxmlformats.org/officeDocument/2006/relationships/image" Target="../media/image43.jpeg"/><Relationship Id="rId31" Type="http://schemas.openxmlformats.org/officeDocument/2006/relationships/image" Target="../media/image55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Relationship Id="rId14" Type="http://schemas.openxmlformats.org/officeDocument/2006/relationships/image" Target="../media/image38.jpeg"/><Relationship Id="rId22" Type="http://schemas.openxmlformats.org/officeDocument/2006/relationships/image" Target="../media/image46.png"/><Relationship Id="rId27" Type="http://schemas.openxmlformats.org/officeDocument/2006/relationships/image" Target="../media/image51.png"/><Relationship Id="rId30" Type="http://schemas.openxmlformats.org/officeDocument/2006/relationships/image" Target="../media/image54.png"/><Relationship Id="rId35" Type="http://schemas.openxmlformats.org/officeDocument/2006/relationships/image" Target="../media/image59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be.linkedin.com/in/wimvanpetegem" TargetMode="External"/><Relationship Id="rId2" Type="http://schemas.openxmlformats.org/officeDocument/2006/relationships/hyperlink" Target="mailto:wim.vanpetegem@kuleuven.be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9792" y="2132856"/>
            <a:ext cx="6192688" cy="1512168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Learning Analytics: Involvement of Teachers, Students and Staff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83968" y="4293096"/>
            <a:ext cx="3960440" cy="1080000"/>
          </a:xfrm>
        </p:spPr>
        <p:txBody>
          <a:bodyPr/>
          <a:lstStyle/>
          <a:p>
            <a:r>
              <a:rPr lang="nl-BE" dirty="0" smtClean="0"/>
              <a:t>Wim Van Petegem</a:t>
            </a:r>
          </a:p>
          <a:p>
            <a:r>
              <a:rPr lang="nl-BE" dirty="0" smtClean="0"/>
              <a:t>Professor KU Leuven</a:t>
            </a:r>
          </a:p>
          <a:p>
            <a:r>
              <a:rPr lang="nl-BE" dirty="0" err="1" smtClean="0"/>
              <a:t>Vice-President</a:t>
            </a:r>
            <a:r>
              <a:rPr lang="nl-BE" dirty="0" smtClean="0"/>
              <a:t> EDEN</a:t>
            </a:r>
            <a:endParaRPr lang="nl-BE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11" b="14815"/>
          <a:stretch/>
        </p:blipFill>
        <p:spPr>
          <a:xfrm>
            <a:off x="7725950" y="332656"/>
            <a:ext cx="1166530" cy="8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966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43608" y="1268760"/>
            <a:ext cx="7128792" cy="1800200"/>
          </a:xfrm>
        </p:spPr>
        <p:txBody>
          <a:bodyPr/>
          <a:lstStyle/>
          <a:p>
            <a:r>
              <a:rPr lang="nl-BE" dirty="0" err="1" smtClean="0"/>
              <a:t>Innovating</a:t>
            </a:r>
            <a:r>
              <a:rPr lang="nl-BE" dirty="0" smtClean="0"/>
              <a:t> </a:t>
            </a:r>
            <a:r>
              <a:rPr lang="nl-BE" dirty="0" err="1" smtClean="0"/>
              <a:t>Pedagogy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09312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 smtClean="0"/>
              <a:t>Innovating</a:t>
            </a:r>
            <a:r>
              <a:rPr lang="nl-BE" dirty="0" smtClean="0"/>
              <a:t> </a:t>
            </a:r>
            <a:r>
              <a:rPr lang="nl-BE" dirty="0" err="1" smtClean="0"/>
              <a:t>Pedagogy</a:t>
            </a:r>
            <a:r>
              <a:rPr lang="nl-BE" dirty="0" smtClean="0"/>
              <a:t> 2012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sz="2000" b="1" dirty="0"/>
              <a:t>New pedagogy for e-books</a:t>
            </a:r>
          </a:p>
          <a:p>
            <a:r>
              <a:rPr lang="en-GB" sz="2000" b="1" dirty="0" smtClean="0"/>
              <a:t>Publisher-led </a:t>
            </a:r>
            <a:r>
              <a:rPr lang="en-GB" sz="2000" b="1" dirty="0"/>
              <a:t>short courses</a:t>
            </a:r>
          </a:p>
          <a:p>
            <a:r>
              <a:rPr lang="en-GB" sz="2000" b="1" dirty="0" smtClean="0"/>
              <a:t>Assessment </a:t>
            </a:r>
            <a:r>
              <a:rPr lang="en-GB" sz="2000" b="1" dirty="0"/>
              <a:t>for learning</a:t>
            </a:r>
          </a:p>
          <a:p>
            <a:r>
              <a:rPr lang="en-GB" sz="2000" b="1" dirty="0" smtClean="0"/>
              <a:t>Badges </a:t>
            </a:r>
            <a:r>
              <a:rPr lang="en-GB" sz="2000" b="1" dirty="0"/>
              <a:t>to accredit learning</a:t>
            </a:r>
          </a:p>
          <a:p>
            <a:r>
              <a:rPr lang="en-GB" sz="2000" b="1" dirty="0" smtClean="0"/>
              <a:t>MOOCs</a:t>
            </a:r>
          </a:p>
          <a:p>
            <a:r>
              <a:rPr lang="en-GB" sz="2000" b="1" dirty="0"/>
              <a:t>Rebirth of academic publishing</a:t>
            </a:r>
          </a:p>
          <a:p>
            <a:r>
              <a:rPr lang="en-GB" sz="2000" b="1" dirty="0" smtClean="0"/>
              <a:t>Seamless </a:t>
            </a:r>
            <a:r>
              <a:rPr lang="en-GB" sz="2000" b="1" dirty="0"/>
              <a:t>learning</a:t>
            </a:r>
          </a:p>
          <a:p>
            <a:r>
              <a:rPr lang="en-GB" sz="2000" b="1" dirty="0" smtClean="0"/>
              <a:t>Learning </a:t>
            </a:r>
            <a:r>
              <a:rPr lang="en-GB" sz="2000" b="1" dirty="0"/>
              <a:t>analytics</a:t>
            </a:r>
          </a:p>
          <a:p>
            <a:r>
              <a:rPr lang="en-GB" sz="2000" b="1" dirty="0" smtClean="0"/>
              <a:t>Personal </a:t>
            </a:r>
            <a:r>
              <a:rPr lang="en-GB" sz="2000" b="1" dirty="0"/>
              <a:t>inquiry learning</a:t>
            </a:r>
          </a:p>
          <a:p>
            <a:r>
              <a:rPr lang="en-GB" sz="2000" b="1" dirty="0" err="1" smtClean="0"/>
              <a:t>Rhizomatic</a:t>
            </a:r>
            <a:r>
              <a:rPr lang="en-GB" sz="2000" b="1" dirty="0" smtClean="0"/>
              <a:t> learning</a:t>
            </a:r>
            <a:endParaRPr lang="en-GB" sz="2000" b="1" dirty="0"/>
          </a:p>
        </p:txBody>
      </p:sp>
      <p:graphicFrame>
        <p:nvGraphicFramePr>
          <p:cNvPr id="5" name="Content Placeholder 4"/>
          <p:cNvGraphicFramePr>
            <a:graphicFrameLocks noGrp="1" noChangeAspect="1"/>
          </p:cNvGraphicFramePr>
          <p:nvPr>
            <p:ph sz="half" idx="2"/>
            <p:extLst/>
          </p:nvPr>
        </p:nvGraphicFramePr>
        <p:xfrm>
          <a:off x="5141913" y="1349375"/>
          <a:ext cx="3424237" cy="4429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" name="Acrobat Document" r:id="rId3" imgW="5596031" imgH="7242048" progId="AcroExch.Document.7">
                  <p:embed/>
                </p:oleObj>
              </mc:Choice>
              <mc:Fallback>
                <p:oleObj name="Acrobat Document" r:id="rId3" imgW="5596031" imgH="7242048" progId="AcroExch.Document.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141913" y="1349375"/>
                        <a:ext cx="3424237" cy="4429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Oval 5"/>
          <p:cNvSpPr/>
          <p:nvPr/>
        </p:nvSpPr>
        <p:spPr>
          <a:xfrm>
            <a:off x="377245" y="4221088"/>
            <a:ext cx="3330659" cy="504056"/>
          </a:xfrm>
          <a:prstGeom prst="ellipse">
            <a:avLst/>
          </a:prstGeom>
          <a:noFill/>
          <a:ln>
            <a:solidFill>
              <a:srgbClr val="86BCE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133558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 smtClean="0"/>
              <a:t>Innovating</a:t>
            </a:r>
            <a:r>
              <a:rPr lang="nl-BE" dirty="0" smtClean="0"/>
              <a:t> </a:t>
            </a:r>
            <a:r>
              <a:rPr lang="nl-BE" dirty="0" err="1" smtClean="0"/>
              <a:t>Pedagogy</a:t>
            </a:r>
            <a:r>
              <a:rPr lang="nl-BE" dirty="0" smtClean="0"/>
              <a:t> 2013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sz="2000" b="1" dirty="0"/>
              <a:t>MOOCs</a:t>
            </a:r>
          </a:p>
          <a:p>
            <a:r>
              <a:rPr lang="en-GB" sz="2000" b="1" dirty="0" smtClean="0"/>
              <a:t>Badges </a:t>
            </a:r>
            <a:r>
              <a:rPr lang="en-GB" sz="2000" b="1" dirty="0"/>
              <a:t>to accredit learning</a:t>
            </a:r>
          </a:p>
          <a:p>
            <a:r>
              <a:rPr lang="en-GB" sz="2000" b="1" dirty="0" smtClean="0"/>
              <a:t>Learning </a:t>
            </a:r>
            <a:r>
              <a:rPr lang="en-GB" sz="2000" b="1" dirty="0"/>
              <a:t>analytics</a:t>
            </a:r>
          </a:p>
          <a:p>
            <a:r>
              <a:rPr lang="en-GB" sz="2000" b="1" dirty="0" smtClean="0"/>
              <a:t>Seamless </a:t>
            </a:r>
            <a:r>
              <a:rPr lang="en-GB" sz="2000" b="1" dirty="0"/>
              <a:t>learning</a:t>
            </a:r>
          </a:p>
          <a:p>
            <a:r>
              <a:rPr lang="en-GB" sz="2000" b="1" dirty="0" smtClean="0"/>
              <a:t>Crowd </a:t>
            </a:r>
            <a:r>
              <a:rPr lang="en-GB" sz="2000" b="1" dirty="0"/>
              <a:t>learning</a:t>
            </a:r>
          </a:p>
          <a:p>
            <a:r>
              <a:rPr lang="en-GB" sz="2000" b="1" dirty="0" smtClean="0"/>
              <a:t>Digital </a:t>
            </a:r>
            <a:r>
              <a:rPr lang="en-GB" sz="2000" b="1" dirty="0"/>
              <a:t>scholarship</a:t>
            </a:r>
          </a:p>
          <a:p>
            <a:r>
              <a:rPr lang="en-GB" sz="2000" b="1" dirty="0" smtClean="0"/>
              <a:t>Geo-learning</a:t>
            </a:r>
            <a:endParaRPr lang="en-GB" sz="2000" b="1" dirty="0"/>
          </a:p>
          <a:p>
            <a:r>
              <a:rPr lang="en-GB" sz="2000" b="1" dirty="0" smtClean="0"/>
              <a:t>Learning </a:t>
            </a:r>
            <a:r>
              <a:rPr lang="en-GB" sz="2000" b="1" dirty="0"/>
              <a:t>from gaming</a:t>
            </a:r>
          </a:p>
          <a:p>
            <a:r>
              <a:rPr lang="en-GB" sz="2000" b="1" dirty="0" smtClean="0"/>
              <a:t>Maker </a:t>
            </a:r>
            <a:r>
              <a:rPr lang="en-GB" sz="2000" b="1" dirty="0"/>
              <a:t>culture</a:t>
            </a:r>
          </a:p>
          <a:p>
            <a:r>
              <a:rPr lang="en-GB" sz="2000" b="1" dirty="0" smtClean="0"/>
              <a:t>Citizen inquiry</a:t>
            </a:r>
            <a:endParaRPr lang="en-GB" sz="2000" b="1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9026" y="1349375"/>
            <a:ext cx="3131598" cy="4429125"/>
          </a:xfrm>
        </p:spPr>
      </p:pic>
      <p:sp>
        <p:nvSpPr>
          <p:cNvPr id="5" name="Oval 4"/>
          <p:cNvSpPr/>
          <p:nvPr/>
        </p:nvSpPr>
        <p:spPr>
          <a:xfrm>
            <a:off x="397089" y="1988840"/>
            <a:ext cx="3330659" cy="504056"/>
          </a:xfrm>
          <a:prstGeom prst="ellipse">
            <a:avLst/>
          </a:prstGeom>
          <a:noFill/>
          <a:ln>
            <a:solidFill>
              <a:srgbClr val="86BCE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201928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/>
              <a:t>Innovating</a:t>
            </a:r>
            <a:r>
              <a:rPr lang="nl-BE" dirty="0"/>
              <a:t> </a:t>
            </a:r>
            <a:r>
              <a:rPr lang="nl-BE" dirty="0" err="1"/>
              <a:t>Pedagogy</a:t>
            </a:r>
            <a:r>
              <a:rPr lang="nl-BE" dirty="0"/>
              <a:t> </a:t>
            </a:r>
            <a:r>
              <a:rPr lang="nl-BE" dirty="0" smtClean="0"/>
              <a:t>2014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1483659"/>
            <a:ext cx="3132639" cy="4429125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0000" y="1484784"/>
            <a:ext cx="4680072" cy="4428000"/>
          </a:xfrm>
        </p:spPr>
        <p:txBody>
          <a:bodyPr>
            <a:normAutofit fontScale="70000" lnSpcReduction="20000"/>
          </a:bodyPr>
          <a:lstStyle/>
          <a:p>
            <a:r>
              <a:rPr lang="en-US" sz="2600" b="1" dirty="0" smtClean="0"/>
              <a:t>Massive open </a:t>
            </a:r>
            <a:r>
              <a:rPr lang="en-US" sz="2600" b="1" dirty="0"/>
              <a:t>social learning</a:t>
            </a:r>
          </a:p>
          <a:p>
            <a:pPr lvl="1"/>
            <a:r>
              <a:rPr lang="en-US" dirty="0"/>
              <a:t>Free online courses based on social learning</a:t>
            </a:r>
          </a:p>
          <a:p>
            <a:r>
              <a:rPr lang="en-US" sz="2600" b="1" dirty="0"/>
              <a:t>Learning design informed by analytics</a:t>
            </a:r>
          </a:p>
          <a:p>
            <a:pPr lvl="1"/>
            <a:r>
              <a:rPr lang="en-US" dirty="0"/>
              <a:t>A productive cycle linking design and analysis of effective learning</a:t>
            </a:r>
          </a:p>
          <a:p>
            <a:r>
              <a:rPr lang="en-US" sz="2600" b="1" dirty="0"/>
              <a:t>Flipped classroom</a:t>
            </a:r>
          </a:p>
          <a:p>
            <a:pPr lvl="1"/>
            <a:r>
              <a:rPr lang="en-US" dirty="0"/>
              <a:t>Blending learning inside and outside the classroom</a:t>
            </a:r>
          </a:p>
          <a:p>
            <a:r>
              <a:rPr lang="en-US" sz="2600" b="1" dirty="0"/>
              <a:t>Bring your own devices</a:t>
            </a:r>
          </a:p>
          <a:p>
            <a:pPr lvl="1"/>
            <a:r>
              <a:rPr lang="en-US" dirty="0"/>
              <a:t>Learners use their personal tools to enhance learning in the classroom</a:t>
            </a:r>
          </a:p>
          <a:p>
            <a:r>
              <a:rPr lang="en-US" sz="2600" b="1" dirty="0"/>
              <a:t>Learning to learn</a:t>
            </a:r>
          </a:p>
          <a:p>
            <a:pPr lvl="1"/>
            <a:r>
              <a:rPr lang="en-US" dirty="0"/>
              <a:t>Learning how to become an effective </a:t>
            </a:r>
            <a:r>
              <a:rPr lang="en-US" dirty="0" smtClean="0"/>
              <a:t>learner</a:t>
            </a:r>
          </a:p>
          <a:p>
            <a:r>
              <a:rPr lang="nl-BE" sz="2600" b="1" dirty="0" smtClean="0"/>
              <a:t>…</a:t>
            </a:r>
            <a:endParaRPr lang="en-US" sz="2600" b="1" dirty="0" smtClean="0"/>
          </a:p>
        </p:txBody>
      </p:sp>
      <p:sp>
        <p:nvSpPr>
          <p:cNvPr id="6" name="Oval 5"/>
          <p:cNvSpPr/>
          <p:nvPr/>
        </p:nvSpPr>
        <p:spPr>
          <a:xfrm>
            <a:off x="737060" y="1988840"/>
            <a:ext cx="4483012" cy="648072"/>
          </a:xfrm>
          <a:prstGeom prst="ellipse">
            <a:avLst/>
          </a:prstGeom>
          <a:noFill/>
          <a:ln>
            <a:solidFill>
              <a:srgbClr val="86BCE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516090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/>
              <a:t>Innovating</a:t>
            </a:r>
            <a:r>
              <a:rPr lang="nl-BE" dirty="0"/>
              <a:t> </a:t>
            </a:r>
            <a:r>
              <a:rPr lang="nl-BE" dirty="0" err="1"/>
              <a:t>Pedagogy</a:t>
            </a:r>
            <a:r>
              <a:rPr lang="nl-BE" dirty="0"/>
              <a:t> </a:t>
            </a:r>
            <a:r>
              <a:rPr lang="nl-BE" dirty="0" smtClean="0"/>
              <a:t>2014 (</a:t>
            </a:r>
            <a:r>
              <a:rPr lang="nl-BE" dirty="0" err="1" smtClean="0"/>
              <a:t>cont</a:t>
            </a:r>
            <a:r>
              <a:rPr lang="nl-BE" dirty="0" smtClean="0"/>
              <a:t>)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1483659"/>
            <a:ext cx="3132639" cy="4429125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0000" y="1484784"/>
            <a:ext cx="4038600" cy="4428000"/>
          </a:xfrm>
        </p:spPr>
        <p:txBody>
          <a:bodyPr>
            <a:normAutofit fontScale="85000" lnSpcReduction="10000"/>
          </a:bodyPr>
          <a:lstStyle/>
          <a:p>
            <a:r>
              <a:rPr lang="nl-BE" sz="2100" b="1" dirty="0" smtClean="0"/>
              <a:t>…</a:t>
            </a:r>
            <a:endParaRPr lang="en-US" sz="2100" b="1" dirty="0" smtClean="0"/>
          </a:p>
          <a:p>
            <a:r>
              <a:rPr lang="en-US" sz="2300" b="1" dirty="0" smtClean="0"/>
              <a:t>Dynamic </a:t>
            </a:r>
            <a:r>
              <a:rPr lang="en-US" sz="2300" b="1" dirty="0"/>
              <a:t>assessment</a:t>
            </a:r>
          </a:p>
          <a:p>
            <a:pPr lvl="1"/>
            <a:r>
              <a:rPr lang="en-US" sz="2000" dirty="0"/>
              <a:t>Giving the learner personalized assessment to support learning</a:t>
            </a:r>
          </a:p>
          <a:p>
            <a:r>
              <a:rPr lang="en-US" sz="2300" b="1" dirty="0"/>
              <a:t>Event-based learning</a:t>
            </a:r>
          </a:p>
          <a:p>
            <a:pPr lvl="1"/>
            <a:r>
              <a:rPr lang="en-US" sz="2000" dirty="0"/>
              <a:t>Time-bounded learning events</a:t>
            </a:r>
          </a:p>
          <a:p>
            <a:r>
              <a:rPr lang="en-US" sz="2300" b="1" dirty="0"/>
              <a:t>Learning through storytelling</a:t>
            </a:r>
          </a:p>
          <a:p>
            <a:pPr lvl="1"/>
            <a:r>
              <a:rPr lang="en-US" sz="2000" dirty="0"/>
              <a:t>Creating narratives of memories and events</a:t>
            </a:r>
          </a:p>
          <a:p>
            <a:r>
              <a:rPr lang="en-US" sz="2300" b="1" dirty="0"/>
              <a:t>Threshold concepts</a:t>
            </a:r>
          </a:p>
          <a:p>
            <a:pPr lvl="1"/>
            <a:r>
              <a:rPr lang="en-US" sz="2000" dirty="0"/>
              <a:t>Troublesome concepts and tricky topics for learning</a:t>
            </a:r>
          </a:p>
          <a:p>
            <a:r>
              <a:rPr lang="en-US" sz="2300" b="1" dirty="0"/>
              <a:t>Bricolage</a:t>
            </a:r>
            <a:endParaRPr lang="en-US" b="1" dirty="0"/>
          </a:p>
          <a:p>
            <a:pPr lvl="1"/>
            <a:r>
              <a:rPr lang="en-US" sz="2000" dirty="0"/>
              <a:t>Creative tinkering with resources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5779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/>
              <a:t>Innovating</a:t>
            </a:r>
            <a:r>
              <a:rPr lang="nl-BE" dirty="0"/>
              <a:t> </a:t>
            </a:r>
            <a:r>
              <a:rPr lang="nl-BE" dirty="0" err="1"/>
              <a:t>Pedagogy</a:t>
            </a:r>
            <a:r>
              <a:rPr lang="nl-BE" dirty="0"/>
              <a:t> </a:t>
            </a:r>
            <a:r>
              <a:rPr lang="nl-BE" dirty="0" smtClean="0"/>
              <a:t>2015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0000" y="1484784"/>
            <a:ext cx="4680072" cy="4428000"/>
          </a:xfrm>
        </p:spPr>
        <p:txBody>
          <a:bodyPr>
            <a:normAutofit fontScale="70000" lnSpcReduction="20000"/>
          </a:bodyPr>
          <a:lstStyle/>
          <a:p>
            <a:r>
              <a:rPr lang="en-US" sz="2600" b="1" dirty="0" smtClean="0"/>
              <a:t>Crossover learning</a:t>
            </a:r>
            <a:endParaRPr lang="en-US" sz="2600" b="1" dirty="0"/>
          </a:p>
          <a:p>
            <a:pPr lvl="1"/>
            <a:r>
              <a:rPr lang="en-US" dirty="0"/>
              <a:t>Connecting formal and informal </a:t>
            </a:r>
            <a:r>
              <a:rPr lang="en-US" dirty="0" smtClean="0"/>
              <a:t>learning</a:t>
            </a:r>
            <a:endParaRPr lang="en-US" dirty="0"/>
          </a:p>
          <a:p>
            <a:r>
              <a:rPr lang="en-US" sz="2600" b="1" dirty="0"/>
              <a:t>Learning through </a:t>
            </a:r>
            <a:r>
              <a:rPr lang="en-US" sz="2600" b="1" dirty="0" smtClean="0"/>
              <a:t>argumentation</a:t>
            </a:r>
          </a:p>
          <a:p>
            <a:pPr lvl="1"/>
            <a:r>
              <a:rPr lang="en-US" dirty="0"/>
              <a:t>Developing skills of scientific </a:t>
            </a:r>
            <a:r>
              <a:rPr lang="en-US" dirty="0" smtClean="0"/>
              <a:t>argumentation</a:t>
            </a:r>
          </a:p>
          <a:p>
            <a:r>
              <a:rPr lang="en-US" sz="2600" b="1" dirty="0" smtClean="0"/>
              <a:t>Incidental learning</a:t>
            </a:r>
            <a:endParaRPr lang="en-US" sz="2600" b="1" dirty="0"/>
          </a:p>
          <a:p>
            <a:pPr lvl="1"/>
            <a:r>
              <a:rPr lang="en-US" dirty="0"/>
              <a:t>Harnessing unplanned or unintentional </a:t>
            </a:r>
            <a:r>
              <a:rPr lang="en-US" dirty="0" smtClean="0"/>
              <a:t>learning</a:t>
            </a:r>
            <a:endParaRPr lang="en-US" dirty="0"/>
          </a:p>
          <a:p>
            <a:r>
              <a:rPr lang="en-US" sz="2600" b="1" dirty="0"/>
              <a:t>Context-based </a:t>
            </a:r>
            <a:r>
              <a:rPr lang="en-US" sz="2600" b="1" dirty="0" smtClean="0"/>
              <a:t>learning</a:t>
            </a:r>
            <a:endParaRPr lang="en-US" sz="2600" b="1" dirty="0"/>
          </a:p>
          <a:p>
            <a:pPr lvl="1"/>
            <a:r>
              <a:rPr lang="en-US" dirty="0"/>
              <a:t>How context shapes and is shaped by the process of </a:t>
            </a:r>
            <a:r>
              <a:rPr lang="en-US" dirty="0" smtClean="0"/>
              <a:t>learning</a:t>
            </a:r>
            <a:endParaRPr lang="en-US" dirty="0"/>
          </a:p>
          <a:p>
            <a:r>
              <a:rPr lang="en-US" sz="2600" b="1" dirty="0"/>
              <a:t>Computational </a:t>
            </a:r>
            <a:r>
              <a:rPr lang="en-US" sz="2600" b="1" dirty="0" smtClean="0"/>
              <a:t>thinking</a:t>
            </a:r>
            <a:endParaRPr lang="en-US" sz="2600" b="1" dirty="0"/>
          </a:p>
          <a:p>
            <a:pPr lvl="1"/>
            <a:r>
              <a:rPr lang="en-US" dirty="0"/>
              <a:t>Solving problems using techniques from </a:t>
            </a:r>
            <a:r>
              <a:rPr lang="en-US" dirty="0" smtClean="0"/>
              <a:t>computing</a:t>
            </a:r>
          </a:p>
          <a:p>
            <a:r>
              <a:rPr lang="nl-BE" sz="2600" b="1" dirty="0" smtClean="0"/>
              <a:t>…</a:t>
            </a:r>
            <a:endParaRPr lang="en-US" sz="2600" b="1" dirty="0" smtClean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1337047"/>
            <a:ext cx="3129058" cy="4429125"/>
          </a:xfrm>
        </p:spPr>
      </p:pic>
    </p:spTree>
    <p:extLst>
      <p:ext uri="{BB962C8B-B14F-4D97-AF65-F5344CB8AC3E}">
        <p14:creationId xmlns:p14="http://schemas.microsoft.com/office/powerpoint/2010/main" val="3324343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/>
              <a:t>Innovating</a:t>
            </a:r>
            <a:r>
              <a:rPr lang="nl-BE" dirty="0"/>
              <a:t> </a:t>
            </a:r>
            <a:r>
              <a:rPr lang="nl-BE" dirty="0" err="1"/>
              <a:t>Pedagogy</a:t>
            </a:r>
            <a:r>
              <a:rPr lang="nl-BE" dirty="0"/>
              <a:t> </a:t>
            </a:r>
            <a:r>
              <a:rPr lang="nl-BE" dirty="0" smtClean="0"/>
              <a:t>2015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0000" y="1484784"/>
            <a:ext cx="4680072" cy="4428000"/>
          </a:xfrm>
        </p:spPr>
        <p:txBody>
          <a:bodyPr>
            <a:normAutofit fontScale="70000" lnSpcReduction="20000"/>
          </a:bodyPr>
          <a:lstStyle/>
          <a:p>
            <a:r>
              <a:rPr lang="en-US" sz="2600" b="1" dirty="0"/>
              <a:t>Learning by doing science with remote </a:t>
            </a:r>
            <a:r>
              <a:rPr lang="en-US" sz="2600" b="1" dirty="0" smtClean="0"/>
              <a:t>labs</a:t>
            </a:r>
            <a:endParaRPr lang="en-US" sz="2600" b="1" dirty="0"/>
          </a:p>
          <a:p>
            <a:pPr lvl="1"/>
            <a:r>
              <a:rPr lang="en-US" dirty="0"/>
              <a:t>Guided experiments on authentic scientific </a:t>
            </a:r>
            <a:r>
              <a:rPr lang="en-US" dirty="0" smtClean="0"/>
              <a:t>equipment</a:t>
            </a:r>
            <a:endParaRPr lang="en-US" dirty="0"/>
          </a:p>
          <a:p>
            <a:r>
              <a:rPr lang="en-US" sz="2600" b="1" dirty="0" smtClean="0"/>
              <a:t>Embodied learning</a:t>
            </a:r>
            <a:endParaRPr lang="en-US" sz="2600" b="1" dirty="0"/>
          </a:p>
          <a:p>
            <a:pPr lvl="1"/>
            <a:r>
              <a:rPr lang="en-US" dirty="0" smtClean="0"/>
              <a:t>Making mind and body work together to support learning</a:t>
            </a:r>
            <a:endParaRPr lang="en-US" dirty="0"/>
          </a:p>
          <a:p>
            <a:r>
              <a:rPr lang="en-US" sz="2600" b="1" dirty="0" smtClean="0"/>
              <a:t>Adaptive teaching</a:t>
            </a:r>
            <a:endParaRPr lang="en-US" sz="2600" b="1" dirty="0"/>
          </a:p>
          <a:p>
            <a:pPr lvl="1"/>
            <a:r>
              <a:rPr lang="en-US" dirty="0" smtClean="0"/>
              <a:t>Adapting computer-based teaching to the learner’s knowledge and action</a:t>
            </a:r>
            <a:endParaRPr lang="en-US" dirty="0"/>
          </a:p>
          <a:p>
            <a:r>
              <a:rPr lang="en-US" sz="2600" b="1" dirty="0" smtClean="0"/>
              <a:t>Analytics of emotions</a:t>
            </a:r>
            <a:endParaRPr lang="en-US" sz="2600" b="1" dirty="0"/>
          </a:p>
          <a:p>
            <a:pPr lvl="1"/>
            <a:r>
              <a:rPr lang="en-US" dirty="0" smtClean="0"/>
              <a:t>Responding to the emotional states of students</a:t>
            </a:r>
            <a:endParaRPr lang="en-US" dirty="0"/>
          </a:p>
          <a:p>
            <a:r>
              <a:rPr lang="en-US" sz="2600" b="1" dirty="0" smtClean="0"/>
              <a:t>Stealth assessment</a:t>
            </a:r>
            <a:endParaRPr lang="en-US" sz="2600" b="1" dirty="0"/>
          </a:p>
          <a:p>
            <a:pPr lvl="1"/>
            <a:r>
              <a:rPr lang="en-US" dirty="0" smtClean="0"/>
              <a:t>Unobtrusive assessment of learning processes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1337047"/>
            <a:ext cx="3129058" cy="4429125"/>
          </a:xfrm>
        </p:spPr>
      </p:pic>
    </p:spTree>
    <p:extLst>
      <p:ext uri="{BB962C8B-B14F-4D97-AF65-F5344CB8AC3E}">
        <p14:creationId xmlns:p14="http://schemas.microsoft.com/office/powerpoint/2010/main" val="1226858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/>
              <a:t>Innovating</a:t>
            </a:r>
            <a:r>
              <a:rPr lang="nl-BE" dirty="0"/>
              <a:t> </a:t>
            </a:r>
            <a:r>
              <a:rPr lang="nl-BE" dirty="0" err="1"/>
              <a:t>Pedagogy</a:t>
            </a:r>
            <a:r>
              <a:rPr lang="nl-BE" dirty="0"/>
              <a:t> </a:t>
            </a:r>
            <a:r>
              <a:rPr lang="nl-BE" dirty="0" smtClean="0"/>
              <a:t>2016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0000" y="1484784"/>
            <a:ext cx="4680072" cy="4428000"/>
          </a:xfrm>
        </p:spPr>
        <p:txBody>
          <a:bodyPr>
            <a:normAutofit fontScale="70000" lnSpcReduction="20000"/>
          </a:bodyPr>
          <a:lstStyle/>
          <a:p>
            <a:r>
              <a:rPr lang="en-US" sz="2600" b="1" dirty="0" smtClean="0"/>
              <a:t>Learning through social media</a:t>
            </a:r>
            <a:endParaRPr lang="en-US" sz="2600" b="1" dirty="0"/>
          </a:p>
          <a:p>
            <a:pPr lvl="1"/>
            <a:r>
              <a:rPr lang="en-US" dirty="0" smtClean="0"/>
              <a:t>Using social media to offer long-term learning opportunities</a:t>
            </a:r>
            <a:endParaRPr lang="en-US" dirty="0"/>
          </a:p>
          <a:p>
            <a:r>
              <a:rPr lang="en-US" sz="2600" b="1" dirty="0" smtClean="0"/>
              <a:t>Productive failure</a:t>
            </a:r>
          </a:p>
          <a:p>
            <a:pPr lvl="1"/>
            <a:r>
              <a:rPr lang="en-US" dirty="0" smtClean="0"/>
              <a:t>Drawing on experience to gain deeper understanding</a:t>
            </a:r>
          </a:p>
          <a:p>
            <a:r>
              <a:rPr lang="en-US" sz="2600" b="1" dirty="0" err="1" smtClean="0"/>
              <a:t>Teachback</a:t>
            </a:r>
            <a:endParaRPr lang="en-US" sz="2600" b="1" dirty="0"/>
          </a:p>
          <a:p>
            <a:pPr lvl="1"/>
            <a:r>
              <a:rPr lang="en-US" dirty="0" smtClean="0"/>
              <a:t>Learning by explaining what we have been taught</a:t>
            </a:r>
            <a:endParaRPr lang="en-US" dirty="0"/>
          </a:p>
          <a:p>
            <a:r>
              <a:rPr lang="en-US" sz="2600" b="1" dirty="0" smtClean="0"/>
              <a:t>Design thinking</a:t>
            </a:r>
            <a:endParaRPr lang="en-US" sz="2600" b="1" dirty="0"/>
          </a:p>
          <a:p>
            <a:pPr lvl="1"/>
            <a:r>
              <a:rPr lang="en-US" dirty="0" smtClean="0"/>
              <a:t>Applying design methods in order to solve problems</a:t>
            </a:r>
            <a:endParaRPr lang="en-US" dirty="0"/>
          </a:p>
          <a:p>
            <a:r>
              <a:rPr lang="en-US" sz="2600" b="1" dirty="0" smtClean="0"/>
              <a:t>Learning from the crowd</a:t>
            </a:r>
            <a:endParaRPr lang="en-US" sz="2600" b="1" dirty="0"/>
          </a:p>
          <a:p>
            <a:pPr lvl="1"/>
            <a:r>
              <a:rPr lang="en-US" dirty="0" smtClean="0"/>
              <a:t>Using the public as a source of knowledge and opinion</a:t>
            </a:r>
          </a:p>
          <a:p>
            <a:r>
              <a:rPr lang="nl-BE" sz="2600" b="1" dirty="0" smtClean="0"/>
              <a:t>…</a:t>
            </a:r>
            <a:endParaRPr lang="en-US" sz="2600" b="1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1322135"/>
            <a:ext cx="3163664" cy="4455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1415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/>
              <a:t>Innovating</a:t>
            </a:r>
            <a:r>
              <a:rPr lang="nl-BE" dirty="0"/>
              <a:t> </a:t>
            </a:r>
            <a:r>
              <a:rPr lang="nl-BE" dirty="0" err="1"/>
              <a:t>Pedagogy</a:t>
            </a:r>
            <a:r>
              <a:rPr lang="nl-BE" dirty="0"/>
              <a:t> </a:t>
            </a:r>
            <a:r>
              <a:rPr lang="nl-BE" dirty="0" smtClean="0"/>
              <a:t>2016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0000" y="1484784"/>
            <a:ext cx="4680072" cy="4428000"/>
          </a:xfrm>
        </p:spPr>
        <p:txBody>
          <a:bodyPr>
            <a:normAutofit fontScale="70000" lnSpcReduction="20000"/>
          </a:bodyPr>
          <a:lstStyle/>
          <a:p>
            <a:r>
              <a:rPr lang="en-US" sz="2600" b="1" dirty="0" smtClean="0"/>
              <a:t>…</a:t>
            </a:r>
          </a:p>
          <a:p>
            <a:r>
              <a:rPr lang="en-US" sz="2600" b="1" dirty="0" smtClean="0"/>
              <a:t>Learning through video games</a:t>
            </a:r>
            <a:endParaRPr lang="en-US" sz="2600" b="1" dirty="0"/>
          </a:p>
          <a:p>
            <a:pPr lvl="1"/>
            <a:r>
              <a:rPr lang="en-US" dirty="0" smtClean="0"/>
              <a:t>Making learning fun, interactive and stimulating</a:t>
            </a:r>
            <a:endParaRPr lang="en-US" dirty="0"/>
          </a:p>
          <a:p>
            <a:r>
              <a:rPr lang="en-US" sz="2600" b="1" dirty="0" smtClean="0"/>
              <a:t>Formative analytics</a:t>
            </a:r>
            <a:endParaRPr lang="en-US" sz="2600" b="1" dirty="0"/>
          </a:p>
          <a:p>
            <a:pPr lvl="1"/>
            <a:r>
              <a:rPr lang="en-US" dirty="0" smtClean="0"/>
              <a:t>Developing analytics that help learners to reflect and improve</a:t>
            </a:r>
            <a:endParaRPr lang="en-US" dirty="0"/>
          </a:p>
          <a:p>
            <a:r>
              <a:rPr lang="en-US" sz="2600" b="1" dirty="0" smtClean="0"/>
              <a:t>Learning for the future</a:t>
            </a:r>
            <a:endParaRPr lang="en-US" sz="2600" b="1" dirty="0"/>
          </a:p>
          <a:p>
            <a:pPr lvl="1"/>
            <a:r>
              <a:rPr lang="en-US" dirty="0" smtClean="0"/>
              <a:t>Preparing students for work and life in an unpredictable future</a:t>
            </a:r>
            <a:endParaRPr lang="en-US" dirty="0"/>
          </a:p>
          <a:p>
            <a:r>
              <a:rPr lang="en-US" sz="2600" b="1" dirty="0" err="1" smtClean="0"/>
              <a:t>Translanguaging</a:t>
            </a:r>
            <a:endParaRPr lang="en-US" sz="2600" b="1" dirty="0"/>
          </a:p>
          <a:p>
            <a:pPr lvl="1"/>
            <a:r>
              <a:rPr lang="en-US" dirty="0" smtClean="0"/>
              <a:t>Enriching learning through the use of multiple languages</a:t>
            </a:r>
            <a:endParaRPr lang="en-US" dirty="0"/>
          </a:p>
          <a:p>
            <a:r>
              <a:rPr lang="en-US" sz="2600" b="1" dirty="0" err="1" smtClean="0"/>
              <a:t>Blockchain</a:t>
            </a:r>
            <a:r>
              <a:rPr lang="en-US" sz="2600" b="1" dirty="0" smtClean="0"/>
              <a:t> for learning</a:t>
            </a:r>
            <a:endParaRPr lang="en-US" sz="2600" b="1" dirty="0"/>
          </a:p>
          <a:p>
            <a:pPr lvl="1"/>
            <a:r>
              <a:rPr lang="en-US" dirty="0" smtClean="0"/>
              <a:t>Storing, validating and trading educational reputation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1337047"/>
            <a:ext cx="3129058" cy="4429125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1322135"/>
            <a:ext cx="3163664" cy="4455865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544192" y="2312876"/>
            <a:ext cx="4483012" cy="648072"/>
          </a:xfrm>
          <a:prstGeom prst="ellipse">
            <a:avLst/>
          </a:prstGeom>
          <a:noFill/>
          <a:ln>
            <a:solidFill>
              <a:srgbClr val="86BCE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058458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43608" y="1268760"/>
            <a:ext cx="7128792" cy="1800200"/>
          </a:xfrm>
        </p:spPr>
        <p:txBody>
          <a:bodyPr/>
          <a:lstStyle/>
          <a:p>
            <a:r>
              <a:rPr lang="nl-BE" dirty="0" err="1" smtClean="0"/>
              <a:t>Innovating</a:t>
            </a:r>
            <a:r>
              <a:rPr lang="nl-BE" dirty="0" smtClean="0"/>
              <a:t> Learning in HE:</a:t>
            </a:r>
            <a:br>
              <a:rPr lang="nl-BE" dirty="0" smtClean="0"/>
            </a:br>
            <a:r>
              <a:rPr lang="nl-BE" dirty="0" smtClean="0"/>
              <a:t>It’s </a:t>
            </a:r>
            <a:r>
              <a:rPr lang="nl-BE" dirty="0" err="1" smtClean="0"/>
              <a:t>all</a:t>
            </a:r>
            <a:r>
              <a:rPr lang="nl-BE" dirty="0" smtClean="0"/>
              <a:t> </a:t>
            </a:r>
            <a:r>
              <a:rPr lang="nl-BE" dirty="0" err="1" smtClean="0"/>
              <a:t>about</a:t>
            </a:r>
            <a:r>
              <a:rPr lang="nl-BE" dirty="0" smtClean="0"/>
              <a:t> change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81992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43608" y="1268760"/>
            <a:ext cx="7128792" cy="1800200"/>
          </a:xfrm>
        </p:spPr>
        <p:txBody>
          <a:bodyPr/>
          <a:lstStyle/>
          <a:p>
            <a:r>
              <a:rPr lang="nl-BE" dirty="0" err="1" smtClean="0"/>
              <a:t>Students</a:t>
            </a:r>
            <a:r>
              <a:rPr lang="nl-BE" dirty="0" smtClean="0"/>
              <a:t> </a:t>
            </a:r>
            <a:r>
              <a:rPr lang="nl-BE" dirty="0" err="1" smtClean="0"/>
              <a:t>and</a:t>
            </a:r>
            <a:r>
              <a:rPr lang="nl-BE" dirty="0" smtClean="0"/>
              <a:t> </a:t>
            </a:r>
            <a:r>
              <a:rPr lang="nl-BE" dirty="0" err="1" smtClean="0"/>
              <a:t>their</a:t>
            </a:r>
            <a:r>
              <a:rPr lang="nl-BE" dirty="0" smtClean="0"/>
              <a:t> </a:t>
            </a:r>
            <a:r>
              <a:rPr lang="nl-BE" dirty="0" err="1" smtClean="0"/>
              <a:t>characterics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29367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New type of </a:t>
            </a:r>
            <a:r>
              <a:rPr lang="nl-BE" dirty="0" err="1" smtClean="0"/>
              <a:t>universities</a:t>
            </a:r>
            <a:r>
              <a:rPr lang="nl-BE" dirty="0" smtClean="0"/>
              <a:t>?</a:t>
            </a:r>
            <a:endParaRPr lang="nl-BE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336" b="3336"/>
          <a:stretch/>
        </p:blipFill>
        <p:spPr>
          <a:xfrm>
            <a:off x="2339752" y="1051152"/>
            <a:ext cx="3905585" cy="506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526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New </a:t>
            </a:r>
            <a:r>
              <a:rPr lang="nl-BE" dirty="0" err="1" smtClean="0"/>
              <a:t>ways</a:t>
            </a:r>
            <a:r>
              <a:rPr lang="nl-BE" dirty="0" smtClean="0"/>
              <a:t> of teaching </a:t>
            </a:r>
            <a:r>
              <a:rPr lang="nl-BE" dirty="0" err="1" smtClean="0"/>
              <a:t>and</a:t>
            </a:r>
            <a:r>
              <a:rPr lang="nl-BE" dirty="0" smtClean="0"/>
              <a:t> </a:t>
            </a:r>
            <a:r>
              <a:rPr lang="nl-BE" dirty="0" err="1" smtClean="0"/>
              <a:t>learning</a:t>
            </a:r>
            <a:r>
              <a:rPr lang="nl-BE" dirty="0" smtClean="0"/>
              <a:t>?</a:t>
            </a:r>
            <a:endParaRPr lang="nl-BE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2222" y="1349375"/>
            <a:ext cx="6629430" cy="4429125"/>
          </a:xfrm>
        </p:spPr>
      </p:pic>
      <p:sp>
        <p:nvSpPr>
          <p:cNvPr id="5" name="TextBox 4"/>
          <p:cNvSpPr txBox="1"/>
          <p:nvPr/>
        </p:nvSpPr>
        <p:spPr>
          <a:xfrm>
            <a:off x="909530" y="5789048"/>
            <a:ext cx="28424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smtClean="0"/>
              <a:t>© Joris </a:t>
            </a:r>
            <a:r>
              <a:rPr lang="nl-BE" dirty="0" err="1" smtClean="0"/>
              <a:t>Snaet</a:t>
            </a:r>
            <a:r>
              <a:rPr lang="nl-BE" dirty="0" smtClean="0"/>
              <a:t>, KU Leuven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06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Technology Adoption </a:t>
            </a:r>
            <a:r>
              <a:rPr lang="nl-BE" dirty="0" err="1" smtClean="0"/>
              <a:t>Lifecycle</a:t>
            </a:r>
            <a:endParaRPr lang="nl-BE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1844824"/>
            <a:ext cx="8298812" cy="3312367"/>
          </a:xfrm>
        </p:spPr>
      </p:pic>
    </p:spTree>
    <p:extLst>
      <p:ext uri="{BB962C8B-B14F-4D97-AF65-F5344CB8AC3E}">
        <p14:creationId xmlns:p14="http://schemas.microsoft.com/office/powerpoint/2010/main" val="2347494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The </a:t>
            </a:r>
            <a:r>
              <a:rPr lang="nl-BE" dirty="0" err="1" smtClean="0"/>
              <a:t>Pencil</a:t>
            </a:r>
            <a:r>
              <a:rPr lang="nl-BE" dirty="0" smtClean="0"/>
              <a:t> </a:t>
            </a:r>
            <a:r>
              <a:rPr lang="nl-BE" dirty="0" err="1" smtClean="0"/>
              <a:t>Metaphore</a:t>
            </a:r>
            <a:endParaRPr lang="nl-BE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1464" y="1349375"/>
            <a:ext cx="5870946" cy="4429125"/>
          </a:xfrm>
        </p:spPr>
      </p:pic>
    </p:spTree>
    <p:extLst>
      <p:ext uri="{BB962C8B-B14F-4D97-AF65-F5344CB8AC3E}">
        <p14:creationId xmlns:p14="http://schemas.microsoft.com/office/powerpoint/2010/main" val="9303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43608" y="1268760"/>
            <a:ext cx="7128792" cy="1800200"/>
          </a:xfrm>
        </p:spPr>
        <p:txBody>
          <a:bodyPr/>
          <a:lstStyle/>
          <a:p>
            <a:r>
              <a:rPr lang="nl-BE" dirty="0" err="1" smtClean="0"/>
              <a:t>Future</a:t>
            </a:r>
            <a:r>
              <a:rPr lang="nl-BE" dirty="0" smtClean="0"/>
              <a:t> </a:t>
            </a:r>
            <a:r>
              <a:rPr lang="nl-BE" dirty="0" err="1" smtClean="0"/>
              <a:t>directions</a:t>
            </a:r>
            <a:r>
              <a:rPr lang="nl-BE" smtClean="0"/>
              <a:t>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09686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4276" y="3212976"/>
            <a:ext cx="8102179" cy="1851616"/>
          </a:xfrm>
        </p:spPr>
        <p:txBody>
          <a:bodyPr>
            <a:normAutofit fontScale="90000"/>
          </a:bodyPr>
          <a:lstStyle/>
          <a:p>
            <a:r>
              <a:rPr lang="en-IE" dirty="0"/>
              <a:t>S</a:t>
            </a:r>
            <a:r>
              <a:rPr lang="en-IE" dirty="0" smtClean="0"/>
              <a:t>upporting </a:t>
            </a:r>
            <a:r>
              <a:rPr lang="en-IE" dirty="0"/>
              <a:t>a growing European community of interest in using data to improve education </a:t>
            </a:r>
            <a:r>
              <a:rPr lang="en-IE" dirty="0" smtClean="0"/>
              <a:t>&amp; training in schools, universities &amp; the workplace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33462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Mission</a:t>
            </a:r>
            <a:endParaRPr lang="nl-BE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/>
          </p:nvPr>
        </p:nvGraphicFramePr>
        <p:xfrm>
          <a:off x="222125" y="1310500"/>
          <a:ext cx="8642350" cy="4746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Footer Placeholder 6"/>
          <p:cNvSpPr>
            <a:spLocks noGrp="1"/>
          </p:cNvSpPr>
          <p:nvPr>
            <p:ph type="ftr" sz="quarter" idx="4294967295"/>
          </p:nvPr>
        </p:nvSpPr>
        <p:spPr>
          <a:xfrm>
            <a:off x="971600" y="6339994"/>
            <a:ext cx="7200800" cy="365125"/>
          </a:xfrm>
          <a:prstGeom prst="rect">
            <a:avLst/>
          </a:prstGeom>
        </p:spPr>
        <p:txBody>
          <a:bodyPr/>
          <a:lstStyle/>
          <a:p>
            <a:r>
              <a:rPr lang="en-GB" dirty="0" smtClean="0"/>
              <a:t>www.laceproject.eu</a:t>
            </a:r>
            <a:endParaRPr lang="en-GB" dirty="0"/>
          </a:p>
        </p:txBody>
      </p:sp>
      <p:sp>
        <p:nvSpPr>
          <p:cNvPr id="3" name="Rounded Rectangle 2"/>
          <p:cNvSpPr/>
          <p:nvPr/>
        </p:nvSpPr>
        <p:spPr>
          <a:xfrm>
            <a:off x="3347864" y="556304"/>
            <a:ext cx="5544616" cy="576064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400" b="1" dirty="0" smtClean="0">
                <a:solidFill>
                  <a:srgbClr val="575757"/>
                </a:solidFill>
              </a:rPr>
              <a:t>FP7 CSA  </a:t>
            </a:r>
            <a:r>
              <a:rPr lang="en-US" sz="2400" b="1" dirty="0">
                <a:solidFill>
                  <a:srgbClr val="575757"/>
                </a:solidFill>
              </a:rPr>
              <a:t>– 30 months, Jan 1</a:t>
            </a:r>
            <a:r>
              <a:rPr lang="en-US" sz="2400" b="1" dirty="0" smtClean="0">
                <a:solidFill>
                  <a:srgbClr val="575757"/>
                </a:solidFill>
              </a:rPr>
              <a:t>4 – June 16</a:t>
            </a:r>
            <a:endParaRPr lang="nl-BE" sz="2400" b="1" dirty="0">
              <a:solidFill>
                <a:srgbClr val="57575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7459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Wolke 36"/>
          <p:cNvSpPr/>
          <p:nvPr/>
        </p:nvSpPr>
        <p:spPr bwMode="auto">
          <a:xfrm>
            <a:off x="112436" y="1019420"/>
            <a:ext cx="8873034" cy="5217891"/>
          </a:xfrm>
          <a:prstGeom prst="cloud">
            <a:avLst/>
          </a:prstGeom>
          <a:solidFill>
            <a:schemeClr val="bg1">
              <a:alpha val="67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lIns="91436" tIns="45718" rIns="91436" bIns="45718"/>
          <a:lstStyle/>
          <a:p>
            <a:pPr>
              <a:defRPr/>
            </a:pPr>
            <a:endParaRPr lang="de-DE" dirty="0">
              <a:ea typeface="ＭＳ Ｐゴシック" pitchFamily="34" charset="-128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030" y="402181"/>
            <a:ext cx="8332336" cy="1362075"/>
          </a:xfrm>
        </p:spPr>
        <p:txBody>
          <a:bodyPr>
            <a:normAutofit/>
          </a:bodyPr>
          <a:lstStyle/>
          <a:p>
            <a:pPr algn="l"/>
            <a:r>
              <a:rPr lang="en-US" sz="3600" dirty="0" smtClean="0"/>
              <a:t>Who we are now (51+ Ass. Partners)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450088" y="6356350"/>
            <a:ext cx="442392" cy="365125"/>
          </a:xfrm>
          <a:prstGeom prst="rect">
            <a:avLst/>
          </a:prstGeom>
        </p:spPr>
        <p:txBody>
          <a:bodyPr/>
          <a:lstStyle/>
          <a:p>
            <a:fld id="{FF4821BF-F143-45F2-8366-C381B1781091}" type="slidenum">
              <a:rPr lang="en-GB" smtClean="0"/>
              <a:pPr/>
              <a:t>27</a:t>
            </a:fld>
            <a:endParaRPr lang="en-GB" dirty="0"/>
          </a:p>
        </p:txBody>
      </p:sp>
      <p:pic>
        <p:nvPicPr>
          <p:cNvPr id="7" name="Picture 6" descr="S2.05_KENSpLogo2_Paars.eps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7984" y="4509120"/>
            <a:ext cx="1189179" cy="216024"/>
          </a:xfrm>
          <a:prstGeom prst="rect">
            <a:avLst/>
          </a:prstGeom>
        </p:spPr>
      </p:pic>
      <p:pic>
        <p:nvPicPr>
          <p:cNvPr id="10" name="Picture 9" descr="Skolverket logo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9952" y="4869160"/>
            <a:ext cx="1440160" cy="407505"/>
          </a:xfrm>
          <a:prstGeom prst="rect">
            <a:avLst/>
          </a:prstGeom>
        </p:spPr>
      </p:pic>
      <p:sp>
        <p:nvSpPr>
          <p:cNvPr id="11" name="Textfeld 47"/>
          <p:cNvSpPr txBox="1"/>
          <p:nvPr/>
        </p:nvSpPr>
        <p:spPr>
          <a:xfrm>
            <a:off x="6898451" y="1019421"/>
            <a:ext cx="1546321" cy="369328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wrap="none" lIns="91436" tIns="45718" rIns="91436" bIns="45718">
            <a:spAutoFit/>
          </a:bodyPr>
          <a:lstStyle/>
          <a:p>
            <a:pPr algn="ctr">
              <a:defRPr/>
            </a:pPr>
            <a:r>
              <a:rPr lang="de-DE" b="1" dirty="0" smtClean="0">
                <a:solidFill>
                  <a:schemeClr val="bg1"/>
                </a:solidFill>
                <a:latin typeface="Calibri" pitchFamily="34" charset="0"/>
                <a:ea typeface="ＭＳ Ｐゴシック" pitchFamily="34" charset="-128"/>
                <a:cs typeface="+mn-cs"/>
              </a:rPr>
              <a:t>LACE Network</a:t>
            </a:r>
            <a:endParaRPr lang="de-DE" b="1" dirty="0">
              <a:solidFill>
                <a:schemeClr val="bg1"/>
              </a:solidFill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pic>
        <p:nvPicPr>
          <p:cNvPr id="15" name="Picture 11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11960" y="2996952"/>
            <a:ext cx="560062" cy="504056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4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35896" y="2996952"/>
            <a:ext cx="327715" cy="504056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Oval 17"/>
          <p:cNvSpPr/>
          <p:nvPr/>
        </p:nvSpPr>
        <p:spPr>
          <a:xfrm>
            <a:off x="2915816" y="2492896"/>
            <a:ext cx="3096344" cy="3096344"/>
          </a:xfrm>
          <a:prstGeom prst="ellipse">
            <a:avLst/>
          </a:prstGeom>
          <a:noFill/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feld 48"/>
          <p:cNvSpPr txBox="1"/>
          <p:nvPr/>
        </p:nvSpPr>
        <p:spPr>
          <a:xfrm>
            <a:off x="3563888" y="2492896"/>
            <a:ext cx="1824267" cy="369328"/>
          </a:xfrm>
          <a:prstGeom prst="rect">
            <a:avLst/>
          </a:prstGeom>
          <a:solidFill>
            <a:srgbClr val="4F6228"/>
          </a:solidFill>
        </p:spPr>
        <p:txBody>
          <a:bodyPr wrap="none" lIns="91436" tIns="45718" rIns="91436" bIns="45718">
            <a:spAutoFit/>
          </a:bodyPr>
          <a:lstStyle/>
          <a:p>
            <a:pPr algn="ctr">
              <a:defRPr/>
            </a:pPr>
            <a:r>
              <a:rPr lang="de-DE" b="1" dirty="0" smtClean="0">
                <a:solidFill>
                  <a:schemeClr val="bg1"/>
                </a:solidFill>
                <a:latin typeface="Calibri" pitchFamily="34" charset="0"/>
                <a:ea typeface="ＭＳ Ｐゴシック" pitchFamily="34" charset="-128"/>
                <a:cs typeface="+mn-cs"/>
              </a:rPr>
              <a:t>LACE </a:t>
            </a:r>
            <a:r>
              <a:rPr lang="de-DE" b="1" dirty="0" err="1" smtClean="0">
                <a:solidFill>
                  <a:schemeClr val="bg1"/>
                </a:solidFill>
                <a:latin typeface="Calibri" pitchFamily="34" charset="0"/>
                <a:ea typeface="ＭＳ Ｐゴシック" pitchFamily="34" charset="-128"/>
                <a:cs typeface="+mn-cs"/>
              </a:rPr>
              <a:t>Consortium</a:t>
            </a:r>
            <a:endParaRPr lang="de-DE" b="1" dirty="0">
              <a:solidFill>
                <a:schemeClr val="bg1"/>
              </a:solidFill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04048" y="2996952"/>
            <a:ext cx="541908" cy="54190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59300" y="3416300"/>
            <a:ext cx="12700" cy="12700"/>
          </a:xfrm>
          <a:prstGeom prst="rect">
            <a:avLst/>
          </a:prstGeom>
        </p:spPr>
      </p:pic>
      <p:pic>
        <p:nvPicPr>
          <p:cNvPr id="8" name="Picture 7" descr="Screen Shot 2014-09-15 at 20.00.31.png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35896" y="4365104"/>
            <a:ext cx="521640" cy="504056"/>
          </a:xfrm>
          <a:prstGeom prst="rect">
            <a:avLst/>
          </a:prstGeom>
        </p:spPr>
      </p:pic>
      <p:pic>
        <p:nvPicPr>
          <p:cNvPr id="23" name="Picture 22" descr="Screen Shot 2014-09-15 at 20.19.05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3848" y="3573016"/>
            <a:ext cx="504056" cy="565526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4048" y="3861048"/>
            <a:ext cx="665989" cy="499492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851920" y="3573016"/>
            <a:ext cx="1023092" cy="804416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255397" y="5359367"/>
            <a:ext cx="1834006" cy="611335"/>
          </a:xfrm>
          <a:prstGeom prst="rect">
            <a:avLst/>
          </a:prstGeom>
        </p:spPr>
      </p:pic>
      <p:pic>
        <p:nvPicPr>
          <p:cNvPr id="53" name="Bild 10" descr="linkedUp_logo.jpg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7537" y="1570180"/>
            <a:ext cx="1821182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1116" y="5453975"/>
            <a:ext cx="1515206" cy="437079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57851" y="5894964"/>
            <a:ext cx="5080000" cy="546100"/>
          </a:xfrm>
          <a:prstGeom prst="rect">
            <a:avLst/>
          </a:prstGeom>
        </p:spPr>
      </p:pic>
      <p:grpSp>
        <p:nvGrpSpPr>
          <p:cNvPr id="31" name="Group 30"/>
          <p:cNvGrpSpPr/>
          <p:nvPr/>
        </p:nvGrpSpPr>
        <p:grpSpPr>
          <a:xfrm>
            <a:off x="251520" y="1412776"/>
            <a:ext cx="8424936" cy="4502472"/>
            <a:chOff x="251520" y="1412776"/>
            <a:chExt cx="8424936" cy="4502472"/>
          </a:xfrm>
        </p:grpSpPr>
        <p:grpSp>
          <p:nvGrpSpPr>
            <p:cNvPr id="57" name="Group 56"/>
            <p:cNvGrpSpPr/>
            <p:nvPr/>
          </p:nvGrpSpPr>
          <p:grpSpPr>
            <a:xfrm>
              <a:off x="251520" y="1412776"/>
              <a:ext cx="8424936" cy="4502472"/>
              <a:chOff x="251520" y="1412776"/>
              <a:chExt cx="8424936" cy="4502472"/>
            </a:xfrm>
          </p:grpSpPr>
          <p:pic>
            <p:nvPicPr>
              <p:cNvPr id="36" name="Picture 35" descr="Screen Shot 2014-09-16 at 11.30.21.png"/>
              <p:cNvPicPr>
                <a:picLocks noChangeAspect="1"/>
              </p:cNvPicPr>
              <p:nvPr/>
            </p:nvPicPr>
            <p:blipFill>
              <a:blip r:embed="rId1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156176" y="4221088"/>
                <a:ext cx="1363009" cy="360040"/>
              </a:xfrm>
              <a:prstGeom prst="rect">
                <a:avLst/>
              </a:prstGeom>
            </p:spPr>
          </p:pic>
          <p:pic>
            <p:nvPicPr>
              <p:cNvPr id="42" name="Picture 41" descr="Screen Shot 2014-09-16 at 14.15.42.png"/>
              <p:cNvPicPr>
                <a:picLocks noChangeAspect="1"/>
              </p:cNvPicPr>
              <p:nvPr/>
            </p:nvPicPr>
            <p:blipFill>
              <a:blip r:embed="rId18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516216" y="4653136"/>
                <a:ext cx="704078" cy="864096"/>
              </a:xfrm>
              <a:prstGeom prst="rect">
                <a:avLst/>
              </a:prstGeom>
            </p:spPr>
          </p:pic>
          <p:grpSp>
            <p:nvGrpSpPr>
              <p:cNvPr id="50" name="Group 49"/>
              <p:cNvGrpSpPr/>
              <p:nvPr/>
            </p:nvGrpSpPr>
            <p:grpSpPr>
              <a:xfrm>
                <a:off x="251520" y="1412776"/>
                <a:ext cx="8424936" cy="4502472"/>
                <a:chOff x="251520" y="1412776"/>
                <a:chExt cx="8424936" cy="4502472"/>
              </a:xfrm>
            </p:grpSpPr>
            <p:pic>
              <p:nvPicPr>
                <p:cNvPr id="14" name="Picture 5"/>
                <p:cNvPicPr>
                  <a:picLocks noChangeAspect="1" noChangeArrowheads="1"/>
                </p:cNvPicPr>
                <p:nvPr/>
              </p:nvPicPr>
              <p:blipFill>
                <a:blip r:embed="rId19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970062" y="3722647"/>
                  <a:ext cx="649610" cy="354425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0" name="Picture 19"/>
                <p:cNvPicPr>
                  <a:picLocks noChangeAspect="1"/>
                </p:cNvPicPr>
                <p:nvPr/>
              </p:nvPicPr>
              <p:blipFill>
                <a:blip r:embed="rId20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508104" y="1844824"/>
                  <a:ext cx="1080120" cy="443831"/>
                </a:xfrm>
                <a:prstGeom prst="rect">
                  <a:avLst/>
                </a:prstGeom>
              </p:spPr>
            </p:pic>
            <p:pic>
              <p:nvPicPr>
                <p:cNvPr id="21" name="Picture 20"/>
                <p:cNvPicPr>
                  <a:picLocks noChangeAspect="1"/>
                </p:cNvPicPr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6228184" y="2996952"/>
                  <a:ext cx="1532632" cy="414436"/>
                </a:xfrm>
                <a:prstGeom prst="rect">
                  <a:avLst/>
                </a:prstGeom>
              </p:spPr>
            </p:pic>
            <p:pic>
              <p:nvPicPr>
                <p:cNvPr id="22" name="Picture 21" descr="Screen Shot 2014-09-15 at 20.10.09.png"/>
                <p:cNvPicPr>
                  <a:picLocks noChangeAspect="1"/>
                </p:cNvPicPr>
                <p:nvPr/>
              </p:nvPicPr>
              <p:blipFill>
                <a:blip r:embed="rId22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668344" y="3573016"/>
                  <a:ext cx="1008112" cy="510688"/>
                </a:xfrm>
                <a:prstGeom prst="rect">
                  <a:avLst/>
                </a:prstGeom>
              </p:spPr>
            </p:pic>
            <p:pic>
              <p:nvPicPr>
                <p:cNvPr id="26" name="Picture 25"/>
                <p:cNvPicPr>
                  <a:picLocks noChangeAspect="1"/>
                </p:cNvPicPr>
                <p:nvPr/>
              </p:nvPicPr>
              <p:blipFill>
                <a:blip r:embed="rId23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907704" y="2132856"/>
                  <a:ext cx="784087" cy="504056"/>
                </a:xfrm>
                <a:prstGeom prst="rect">
                  <a:avLst/>
                </a:prstGeom>
              </p:spPr>
            </p:pic>
            <p:pic>
              <p:nvPicPr>
                <p:cNvPr id="27" name="Picture 26"/>
                <p:cNvPicPr>
                  <a:picLocks noChangeAspect="1"/>
                </p:cNvPicPr>
                <p:nvPr/>
              </p:nvPicPr>
              <p:blipFill>
                <a:blip r:embed="rId24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123728" y="1412776"/>
                  <a:ext cx="624921" cy="562992"/>
                </a:xfrm>
                <a:prstGeom prst="rect">
                  <a:avLst/>
                </a:prstGeom>
              </p:spPr>
            </p:pic>
            <p:pic>
              <p:nvPicPr>
                <p:cNvPr id="28" name="Picture 27"/>
                <p:cNvPicPr>
                  <a:picLocks noChangeAspect="1"/>
                </p:cNvPicPr>
                <p:nvPr/>
              </p:nvPicPr>
              <p:blipFill>
                <a:blip r:embed="rId25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51520" y="3212976"/>
                  <a:ext cx="972108" cy="360040"/>
                </a:xfrm>
                <a:prstGeom prst="rect">
                  <a:avLst/>
                </a:prstGeom>
              </p:spPr>
            </p:pic>
            <p:pic>
              <p:nvPicPr>
                <p:cNvPr id="32" name="Picture 31" descr="Screen Shot 2014-09-16 at 11.36.03.png"/>
                <p:cNvPicPr>
                  <a:picLocks noChangeAspect="1"/>
                </p:cNvPicPr>
                <p:nvPr/>
              </p:nvPicPr>
              <p:blipFill>
                <a:blip r:embed="rId26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031392" y="1887717"/>
                  <a:ext cx="1219076" cy="221160"/>
                </a:xfrm>
                <a:prstGeom prst="rect">
                  <a:avLst/>
                </a:prstGeom>
              </p:spPr>
            </p:pic>
            <p:pic>
              <p:nvPicPr>
                <p:cNvPr id="33" name="Picture 32" descr="Screen Shot 2014-09-16 at 11.34.56.png"/>
                <p:cNvPicPr>
                  <a:picLocks noChangeAspect="1"/>
                </p:cNvPicPr>
                <p:nvPr/>
              </p:nvPicPr>
              <p:blipFill>
                <a:blip r:embed="rId27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914185" y="5733256"/>
                  <a:ext cx="1665927" cy="181992"/>
                </a:xfrm>
                <a:prstGeom prst="rect">
                  <a:avLst/>
                </a:prstGeom>
              </p:spPr>
            </p:pic>
            <p:pic>
              <p:nvPicPr>
                <p:cNvPr id="34" name="Picture 33" descr="Screen Shot 2014-09-16 at 11.34.23.png"/>
                <p:cNvPicPr>
                  <a:picLocks noChangeAspect="1"/>
                </p:cNvPicPr>
                <p:nvPr/>
              </p:nvPicPr>
              <p:blipFill>
                <a:blip r:embed="rId28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475656" y="2780928"/>
                  <a:ext cx="1557908" cy="361060"/>
                </a:xfrm>
                <a:prstGeom prst="rect">
                  <a:avLst/>
                </a:prstGeom>
              </p:spPr>
            </p:pic>
            <p:pic>
              <p:nvPicPr>
                <p:cNvPr id="37" name="Picture 36" descr="Screen Shot 2014-09-16 at 11.29.40.png"/>
                <p:cNvPicPr>
                  <a:picLocks noChangeAspect="1"/>
                </p:cNvPicPr>
                <p:nvPr/>
              </p:nvPicPr>
              <p:blipFill>
                <a:blip r:embed="rId29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922917" y="3429000"/>
                  <a:ext cx="632859" cy="576064"/>
                </a:xfrm>
                <a:prstGeom prst="rect">
                  <a:avLst/>
                </a:prstGeom>
              </p:spPr>
            </p:pic>
            <p:pic>
              <p:nvPicPr>
                <p:cNvPr id="40" name="Picture 39"/>
                <p:cNvPicPr>
                  <a:picLocks noChangeAspect="1"/>
                </p:cNvPicPr>
                <p:nvPr/>
              </p:nvPicPr>
              <p:blipFill>
                <a:blip r:embed="rId30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444208" y="3501008"/>
                  <a:ext cx="504056" cy="504056"/>
                </a:xfrm>
                <a:prstGeom prst="rect">
                  <a:avLst/>
                </a:prstGeom>
              </p:spPr>
            </p:pic>
            <p:pic>
              <p:nvPicPr>
                <p:cNvPr id="41" name="Picture 40"/>
                <p:cNvPicPr>
                  <a:picLocks noChangeAspect="1"/>
                </p:cNvPicPr>
                <p:nvPr/>
              </p:nvPicPr>
              <p:blipFill>
                <a:blip r:embed="rId31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95536" y="4517876"/>
                  <a:ext cx="1720391" cy="351284"/>
                </a:xfrm>
                <a:prstGeom prst="rect">
                  <a:avLst/>
                </a:prstGeom>
              </p:spPr>
            </p:pic>
            <p:pic>
              <p:nvPicPr>
                <p:cNvPr id="43" name="Picture 42" descr="Screen Shot 2014-09-16 at 14.16.50.png"/>
                <p:cNvPicPr>
                  <a:picLocks noChangeAspect="1"/>
                </p:cNvPicPr>
                <p:nvPr/>
              </p:nvPicPr>
              <p:blipFill>
                <a:blip r:embed="rId32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915816" y="2060848"/>
                  <a:ext cx="774452" cy="331908"/>
                </a:xfrm>
                <a:prstGeom prst="rect">
                  <a:avLst/>
                </a:prstGeom>
              </p:spPr>
            </p:pic>
            <p:pic>
              <p:nvPicPr>
                <p:cNvPr id="44" name="Picture 43"/>
                <p:cNvPicPr>
                  <a:picLocks noChangeAspect="1"/>
                </p:cNvPicPr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1478228" y="4797152"/>
                  <a:ext cx="1581604" cy="360040"/>
                </a:xfrm>
                <a:prstGeom prst="rect">
                  <a:avLst/>
                </a:prstGeom>
                <a:solidFill>
                  <a:schemeClr val="tx1"/>
                </a:solidFill>
              </p:spPr>
            </p:pic>
            <p:pic>
              <p:nvPicPr>
                <p:cNvPr id="45" name="Picture 44" descr="Screen Shot 2014-09-16 at 14.18.38.png"/>
                <p:cNvPicPr>
                  <a:picLocks noChangeAspect="1"/>
                </p:cNvPicPr>
                <p:nvPr/>
              </p:nvPicPr>
              <p:blipFill>
                <a:blip r:embed="rId34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796136" y="2492896"/>
                  <a:ext cx="1368152" cy="365901"/>
                </a:xfrm>
                <a:prstGeom prst="rect">
                  <a:avLst/>
                </a:prstGeom>
              </p:spPr>
            </p:pic>
            <p:pic>
              <p:nvPicPr>
                <p:cNvPr id="9" name="Picture 8" descr="Screen Shot 2015-01-28 at 15.47.58.png"/>
                <p:cNvPicPr>
                  <a:picLocks noChangeAspect="1"/>
                </p:cNvPicPr>
                <p:nvPr/>
              </p:nvPicPr>
              <p:blipFill>
                <a:blip r:embed="rId35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547664" y="4111714"/>
                  <a:ext cx="1296144" cy="469414"/>
                </a:xfrm>
                <a:prstGeom prst="rect">
                  <a:avLst/>
                </a:prstGeom>
              </p:spPr>
            </p:pic>
          </p:grpSp>
        </p:grpSp>
        <p:pic>
          <p:nvPicPr>
            <p:cNvPr id="5" name="Picture 4" descr="Screen Shot 2015-01-29 at 09.50.12.png"/>
            <p:cNvPicPr>
              <a:picLocks noChangeAspect="1"/>
            </p:cNvPicPr>
            <p:nvPr/>
          </p:nvPicPr>
          <p:blipFill>
            <a:blip r:embed="rId3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25402" y="5232093"/>
              <a:ext cx="1138767" cy="592159"/>
            </a:xfrm>
            <a:prstGeom prst="rect">
              <a:avLst/>
            </a:prstGeom>
          </p:spPr>
        </p:pic>
      </p:grpSp>
      <p:pic>
        <p:nvPicPr>
          <p:cNvPr id="1027" name="Picture 3" descr="C:\Users\User\Desktop\European-Schoolnet-Logo.png"/>
          <p:cNvPicPr>
            <a:picLocks noChangeAspect="1" noChangeArrowheads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68" y="1158386"/>
            <a:ext cx="1654446" cy="729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User\Desktop\Lea's boxlogo.png"/>
          <p:cNvPicPr>
            <a:picLocks noChangeAspect="1" noChangeArrowheads="1"/>
          </p:cNvPicPr>
          <p:nvPr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5789527"/>
            <a:ext cx="1918045" cy="1133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8388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How </a:t>
            </a:r>
            <a:r>
              <a:rPr lang="nl-BE" dirty="0" err="1" smtClean="0"/>
              <a:t>to</a:t>
            </a:r>
            <a:r>
              <a:rPr lang="nl-BE" dirty="0" smtClean="0"/>
              <a:t> </a:t>
            </a:r>
            <a:r>
              <a:rPr lang="nl-BE" dirty="0" err="1" smtClean="0"/>
              <a:t>involve</a:t>
            </a:r>
            <a:r>
              <a:rPr lang="nl-BE" dirty="0" smtClean="0"/>
              <a:t> </a:t>
            </a:r>
            <a:r>
              <a:rPr lang="nl-BE" dirty="0" err="1" smtClean="0"/>
              <a:t>students</a:t>
            </a:r>
            <a:r>
              <a:rPr lang="nl-BE" dirty="0" smtClean="0"/>
              <a:t>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0000" y="1349999"/>
            <a:ext cx="8334000" cy="3231129"/>
          </a:xfrm>
        </p:spPr>
        <p:txBody>
          <a:bodyPr/>
          <a:lstStyle/>
          <a:p>
            <a:pPr marL="0" indent="0">
              <a:buNone/>
            </a:pPr>
            <a:r>
              <a:rPr lang="nl-BE" dirty="0" err="1" smtClean="0"/>
              <a:t>Learners</a:t>
            </a:r>
            <a:r>
              <a:rPr lang="nl-BE" dirty="0" smtClean="0"/>
              <a:t> as…</a:t>
            </a:r>
          </a:p>
          <a:p>
            <a:pPr marL="0" indent="0">
              <a:buNone/>
            </a:pPr>
            <a:r>
              <a:rPr lang="nl-BE" dirty="0"/>
              <a:t>	</a:t>
            </a:r>
            <a:r>
              <a:rPr lang="nl-BE" dirty="0" smtClean="0"/>
              <a:t>Human </a:t>
            </a:r>
            <a:r>
              <a:rPr lang="nl-BE" dirty="0" err="1" smtClean="0"/>
              <a:t>beings</a:t>
            </a:r>
            <a:endParaRPr lang="nl-BE" dirty="0" smtClean="0"/>
          </a:p>
          <a:p>
            <a:pPr marL="0" indent="0">
              <a:buNone/>
            </a:pPr>
            <a:r>
              <a:rPr lang="nl-BE" dirty="0"/>
              <a:t>	</a:t>
            </a:r>
            <a:r>
              <a:rPr lang="nl-BE" dirty="0" smtClean="0"/>
              <a:t>	</a:t>
            </a:r>
            <a:r>
              <a:rPr lang="nl-BE" dirty="0" err="1" smtClean="0"/>
              <a:t>Consumers</a:t>
            </a:r>
            <a:endParaRPr lang="nl-BE" dirty="0" smtClean="0"/>
          </a:p>
          <a:p>
            <a:pPr marL="0" indent="0">
              <a:buNone/>
            </a:pPr>
            <a:r>
              <a:rPr lang="nl-BE" dirty="0"/>
              <a:t>	</a:t>
            </a:r>
            <a:r>
              <a:rPr lang="nl-BE" dirty="0" smtClean="0"/>
              <a:t>		Co-</a:t>
            </a:r>
            <a:r>
              <a:rPr lang="nl-BE" dirty="0" err="1" smtClean="0"/>
              <a:t>creators</a:t>
            </a:r>
            <a:endParaRPr lang="nl-BE" dirty="0" smtClean="0"/>
          </a:p>
          <a:p>
            <a:pPr marL="0" indent="0">
              <a:buNone/>
            </a:pPr>
            <a:r>
              <a:rPr lang="nl-BE" dirty="0"/>
              <a:t>	</a:t>
            </a:r>
            <a:r>
              <a:rPr lang="nl-BE" dirty="0" smtClean="0"/>
              <a:t>			Partners</a:t>
            </a:r>
          </a:p>
          <a:p>
            <a:pPr marL="0" indent="0">
              <a:buNone/>
            </a:pPr>
            <a:r>
              <a:rPr lang="nl-BE" dirty="0"/>
              <a:t>	</a:t>
            </a:r>
            <a:r>
              <a:rPr lang="nl-BE" dirty="0" smtClean="0"/>
              <a:t>				Drivers</a:t>
            </a:r>
          </a:p>
          <a:p>
            <a:pPr marL="0" indent="0">
              <a:buNone/>
            </a:pPr>
            <a:r>
              <a:rPr lang="nl-BE" dirty="0"/>
              <a:t>	</a:t>
            </a:r>
            <a:r>
              <a:rPr lang="nl-BE" dirty="0" smtClean="0"/>
              <a:t>					…</a:t>
            </a:r>
          </a:p>
          <a:p>
            <a:pPr marL="0" indent="0">
              <a:buNone/>
            </a:pPr>
            <a:endParaRPr lang="nl-BE" dirty="0"/>
          </a:p>
        </p:txBody>
      </p:sp>
      <p:sp>
        <p:nvSpPr>
          <p:cNvPr id="4" name="TextBox 3"/>
          <p:cNvSpPr txBox="1"/>
          <p:nvPr/>
        </p:nvSpPr>
        <p:spPr>
          <a:xfrm>
            <a:off x="1571819" y="4829090"/>
            <a:ext cx="6000361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800" b="1" dirty="0" err="1">
                <a:solidFill>
                  <a:srgbClr val="00407A"/>
                </a:solidFill>
              </a:rPr>
              <a:t>Learners</a:t>
            </a:r>
            <a:r>
              <a:rPr lang="nl-BE" sz="2800" b="1" dirty="0">
                <a:solidFill>
                  <a:srgbClr val="00407A"/>
                </a:solidFill>
              </a:rPr>
              <a:t>, </a:t>
            </a:r>
            <a:r>
              <a:rPr lang="nl-BE" sz="2800" b="1" dirty="0" err="1">
                <a:solidFill>
                  <a:srgbClr val="00407A"/>
                </a:solidFill>
              </a:rPr>
              <a:t>please</a:t>
            </a:r>
            <a:r>
              <a:rPr lang="nl-BE" sz="2800" b="1" dirty="0">
                <a:solidFill>
                  <a:srgbClr val="00407A"/>
                </a:solidFill>
              </a:rPr>
              <a:t>, “</a:t>
            </a:r>
            <a:r>
              <a:rPr lang="nl-BE" sz="2800" b="1" dirty="0" err="1">
                <a:solidFill>
                  <a:srgbClr val="00407A"/>
                </a:solidFill>
              </a:rPr>
              <a:t>challenge</a:t>
            </a:r>
            <a:r>
              <a:rPr lang="nl-BE" sz="2800" b="1" dirty="0">
                <a:solidFill>
                  <a:srgbClr val="00407A"/>
                </a:solidFill>
              </a:rPr>
              <a:t> </a:t>
            </a:r>
            <a:r>
              <a:rPr lang="nl-BE" sz="2800" b="1" dirty="0" err="1">
                <a:solidFill>
                  <a:srgbClr val="00407A"/>
                </a:solidFill>
              </a:rPr>
              <a:t>us</a:t>
            </a:r>
            <a:r>
              <a:rPr lang="nl-BE" sz="2800" b="1" dirty="0">
                <a:solidFill>
                  <a:srgbClr val="00407A"/>
                </a:solidFill>
              </a:rPr>
              <a:t>”!!</a:t>
            </a:r>
            <a:endParaRPr lang="en-GB" sz="2800" b="1" dirty="0">
              <a:solidFill>
                <a:srgbClr val="00407A"/>
              </a:solidFill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39554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 smtClean="0"/>
              <a:t>Questions</a:t>
            </a:r>
            <a:r>
              <a:rPr lang="nl-BE" dirty="0" smtClean="0"/>
              <a:t>? </a:t>
            </a:r>
            <a:r>
              <a:rPr lang="nl-BE" dirty="0" err="1" smtClean="0"/>
              <a:t>Suggestions</a:t>
            </a:r>
            <a:r>
              <a:rPr lang="nl-BE" dirty="0" smtClean="0"/>
              <a:t>?</a:t>
            </a:r>
            <a:endParaRPr lang="en-GB" dirty="0"/>
          </a:p>
        </p:txBody>
      </p:sp>
      <p:pic>
        <p:nvPicPr>
          <p:cNvPr id="1029" name="Picture 5" descr="C:\Users\u0015681\AppData\Local\Microsoft\Windows\Temporary Internet Files\Content.IE5\ITZBV9X6\MP900315598[1]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124456"/>
            <a:ext cx="3657600" cy="2609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8224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Learners say: “Challenge us!”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6789" y="1349375"/>
            <a:ext cx="5200297" cy="44291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55281" y="5591294"/>
            <a:ext cx="62334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 smtClean="0">
                <a:solidFill>
                  <a:srgbClr val="1D8DB0"/>
                </a:solidFill>
              </a:rPr>
              <a:t>What a boring program… Let’s switch to another channel…</a:t>
            </a:r>
            <a:endParaRPr lang="en-GB" i="1" dirty="0">
              <a:solidFill>
                <a:srgbClr val="1D8DB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2589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I</a:t>
            </a:r>
            <a:r>
              <a:rPr lang="nl-BE" dirty="0" smtClean="0"/>
              <a:t>nfo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 smtClean="0"/>
              <a:t>Prof.dr.ir</a:t>
            </a:r>
            <a:r>
              <a:rPr lang="en-GB" dirty="0"/>
              <a:t>. Wim Van </a:t>
            </a:r>
            <a:r>
              <a:rPr lang="en-GB" dirty="0" smtClean="0"/>
              <a:t>Petegem</a:t>
            </a:r>
          </a:p>
          <a:p>
            <a:pPr marL="0" indent="0">
              <a:buNone/>
            </a:pPr>
            <a:r>
              <a:rPr lang="en-GB" dirty="0" smtClean="0"/>
              <a:t>Policy coordinator Learning Technologies</a:t>
            </a:r>
          </a:p>
          <a:p>
            <a:pPr marL="0" indent="0">
              <a:buNone/>
            </a:pPr>
            <a:r>
              <a:rPr lang="en-GB" dirty="0" smtClean="0"/>
              <a:t>Faculty of Engineering Technology</a:t>
            </a:r>
          </a:p>
          <a:p>
            <a:pPr marL="0" indent="0">
              <a:buNone/>
            </a:pPr>
            <a:r>
              <a:rPr lang="en-GB" dirty="0" smtClean="0"/>
              <a:t>KU Leuven </a:t>
            </a:r>
          </a:p>
          <a:p>
            <a:pPr marL="0" indent="0">
              <a:buNone/>
            </a:pPr>
            <a:r>
              <a:rPr lang="en-GB" dirty="0" smtClean="0"/>
              <a:t>W. De </a:t>
            </a:r>
            <a:r>
              <a:rPr lang="en-GB" dirty="0" err="1" smtClean="0"/>
              <a:t>Croylaan</a:t>
            </a:r>
            <a:r>
              <a:rPr lang="en-GB" dirty="0" smtClean="0"/>
              <a:t> 56, </a:t>
            </a:r>
            <a:r>
              <a:rPr lang="en-GB" dirty="0"/>
              <a:t>B-3001 </a:t>
            </a:r>
            <a:r>
              <a:rPr lang="en-GB" dirty="0" err="1"/>
              <a:t>Heverlee</a:t>
            </a:r>
            <a:r>
              <a:rPr lang="en-GB" dirty="0"/>
              <a:t> (</a:t>
            </a:r>
            <a:r>
              <a:rPr lang="en-GB" dirty="0" smtClean="0"/>
              <a:t>Belgium)</a:t>
            </a:r>
          </a:p>
          <a:p>
            <a:pPr marL="0" indent="0">
              <a:buNone/>
            </a:pPr>
            <a:r>
              <a:rPr lang="en-GB" dirty="0" smtClean="0"/>
              <a:t>T</a:t>
            </a:r>
            <a:r>
              <a:rPr lang="en-GB" dirty="0"/>
              <a:t>: +32-16-32.78.13 </a:t>
            </a: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F</a:t>
            </a:r>
            <a:r>
              <a:rPr lang="en-GB" dirty="0"/>
              <a:t>: +</a:t>
            </a:r>
            <a:r>
              <a:rPr lang="en-GB" dirty="0" smtClean="0"/>
              <a:t>32-16-32.82.70</a:t>
            </a:r>
          </a:p>
          <a:p>
            <a:pPr marL="0" indent="0">
              <a:buNone/>
            </a:pPr>
            <a:r>
              <a:rPr lang="en-GB" dirty="0" smtClean="0"/>
              <a:t>M</a:t>
            </a:r>
            <a:r>
              <a:rPr lang="en-GB" dirty="0"/>
              <a:t>: +</a:t>
            </a:r>
            <a:r>
              <a:rPr lang="en-GB" dirty="0" smtClean="0"/>
              <a:t>32-477-77.22.86 </a:t>
            </a:r>
          </a:p>
          <a:p>
            <a:pPr marL="0" indent="0">
              <a:buNone/>
            </a:pPr>
            <a:r>
              <a:rPr lang="en-GB" dirty="0" smtClean="0"/>
              <a:t>S</a:t>
            </a:r>
            <a:r>
              <a:rPr lang="en-GB" dirty="0"/>
              <a:t>: </a:t>
            </a:r>
            <a:r>
              <a:rPr lang="en-GB" dirty="0" err="1"/>
              <a:t>wvanpetegem</a:t>
            </a:r>
            <a:r>
              <a:rPr lang="en-GB" dirty="0"/>
              <a:t> </a:t>
            </a:r>
          </a:p>
          <a:p>
            <a:pPr marL="0" indent="0">
              <a:buNone/>
            </a:pPr>
            <a:r>
              <a:rPr lang="en-GB" dirty="0"/>
              <a:t>E: </a:t>
            </a:r>
            <a:r>
              <a:rPr lang="en-GB" dirty="0" smtClean="0">
                <a:hlinkClick r:id="rId2"/>
              </a:rPr>
              <a:t>wim.vanpetegem@kuleuven.be</a:t>
            </a: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L</a:t>
            </a:r>
            <a:r>
              <a:rPr lang="en-GB" dirty="0"/>
              <a:t>: </a:t>
            </a:r>
            <a:r>
              <a:rPr lang="en-GB" dirty="0">
                <a:hlinkClick r:id="rId3"/>
              </a:rPr>
              <a:t>http://</a:t>
            </a:r>
            <a:r>
              <a:rPr lang="en-GB" dirty="0" smtClean="0">
                <a:hlinkClick r:id="rId3"/>
              </a:rPr>
              <a:t>be.linkedin.com/in/wimvanpetegem</a:t>
            </a:r>
            <a:r>
              <a:rPr lang="en-GB" dirty="0" smtClean="0"/>
              <a:t> </a:t>
            </a: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3850" y="207960"/>
            <a:ext cx="1350150" cy="18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778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60512"/>
            <a:ext cx="8651275" cy="5472608"/>
          </a:xfrm>
        </p:spPr>
      </p:pic>
    </p:spTree>
    <p:extLst>
      <p:ext uri="{BB962C8B-B14F-4D97-AF65-F5344CB8AC3E}">
        <p14:creationId xmlns:p14="http://schemas.microsoft.com/office/powerpoint/2010/main" val="373424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43608" y="1268760"/>
            <a:ext cx="7128792" cy="1800200"/>
          </a:xfrm>
        </p:spPr>
        <p:txBody>
          <a:bodyPr/>
          <a:lstStyle/>
          <a:p>
            <a:r>
              <a:rPr lang="nl-BE" dirty="0" smtClean="0"/>
              <a:t>Technology </a:t>
            </a:r>
            <a:r>
              <a:rPr lang="nl-BE" dirty="0" err="1" smtClean="0"/>
              <a:t>for</a:t>
            </a:r>
            <a:r>
              <a:rPr lang="nl-BE" dirty="0" smtClean="0"/>
              <a:t> </a:t>
            </a:r>
            <a:r>
              <a:rPr lang="nl-BE" dirty="0" err="1" smtClean="0"/>
              <a:t>Innovation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31166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Technology trends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3779912" y="1484784"/>
            <a:ext cx="5040560" cy="4428000"/>
          </a:xfrm>
        </p:spPr>
        <p:txBody>
          <a:bodyPr>
            <a:normAutofit/>
          </a:bodyPr>
          <a:lstStyle/>
          <a:p>
            <a:r>
              <a:rPr lang="en-US" sz="2000" b="1" dirty="0" smtClean="0"/>
              <a:t>Time-to-Adoption Horizon</a:t>
            </a:r>
            <a:r>
              <a:rPr lang="en-US" sz="2000" b="1" dirty="0"/>
              <a:t>: </a:t>
            </a:r>
            <a:r>
              <a:rPr lang="en-US" sz="2000" b="1" dirty="0" smtClean="0"/>
              <a:t>&lt;1 Year</a:t>
            </a:r>
            <a:endParaRPr lang="en-US" sz="2000" b="1" dirty="0"/>
          </a:p>
          <a:p>
            <a:pPr lvl="1"/>
            <a:r>
              <a:rPr lang="en-GB" sz="2200" b="1" dirty="0" smtClean="0"/>
              <a:t>MOOCs</a:t>
            </a:r>
          </a:p>
          <a:p>
            <a:pPr lvl="1"/>
            <a:r>
              <a:rPr lang="en-GB" sz="2200" b="1" dirty="0" smtClean="0"/>
              <a:t>Tablet </a:t>
            </a:r>
            <a:r>
              <a:rPr lang="en-GB" sz="2200" b="1" dirty="0"/>
              <a:t>Computing </a:t>
            </a:r>
            <a:endParaRPr lang="en-GB" sz="2200" b="1" dirty="0" smtClean="0"/>
          </a:p>
          <a:p>
            <a:r>
              <a:rPr lang="en-US" sz="2000" b="1" dirty="0" smtClean="0"/>
              <a:t>Time-to-Adoption </a:t>
            </a:r>
            <a:r>
              <a:rPr lang="en-US" sz="2000" b="1" dirty="0"/>
              <a:t>Horizon: </a:t>
            </a:r>
            <a:r>
              <a:rPr lang="en-US" sz="2000" b="1" dirty="0" smtClean="0"/>
              <a:t>2-3 Years</a:t>
            </a:r>
            <a:endParaRPr lang="en-US" sz="2000" b="1" dirty="0"/>
          </a:p>
          <a:p>
            <a:pPr lvl="1"/>
            <a:r>
              <a:rPr lang="en-GB" sz="2200" b="1" dirty="0" smtClean="0"/>
              <a:t>Game-Based </a:t>
            </a:r>
            <a:r>
              <a:rPr lang="en-GB" sz="2200" b="1" dirty="0"/>
              <a:t>Learning </a:t>
            </a:r>
            <a:endParaRPr lang="en-GB" sz="2200" b="1" dirty="0" smtClean="0"/>
          </a:p>
          <a:p>
            <a:pPr lvl="1"/>
            <a:r>
              <a:rPr lang="en-GB" sz="2200" b="1" dirty="0" smtClean="0"/>
              <a:t>Learning </a:t>
            </a:r>
            <a:r>
              <a:rPr lang="en-GB" sz="2200" b="1" dirty="0"/>
              <a:t>Analytics </a:t>
            </a:r>
            <a:endParaRPr lang="en-GB" sz="2200" b="1" dirty="0" smtClean="0"/>
          </a:p>
          <a:p>
            <a:r>
              <a:rPr lang="en-US" sz="2000" b="1" dirty="0" smtClean="0"/>
              <a:t>Time-to-Adoption </a:t>
            </a:r>
            <a:r>
              <a:rPr lang="en-US" sz="2000" b="1" dirty="0"/>
              <a:t>Horizon: </a:t>
            </a:r>
            <a:r>
              <a:rPr lang="en-US" sz="2000" b="1" dirty="0" smtClean="0"/>
              <a:t>4-5 Years</a:t>
            </a:r>
            <a:endParaRPr lang="en-US" sz="2000" b="1" dirty="0"/>
          </a:p>
          <a:p>
            <a:pPr lvl="1"/>
            <a:r>
              <a:rPr lang="en-GB" sz="2200" b="1" dirty="0" smtClean="0"/>
              <a:t>3D Printing</a:t>
            </a:r>
            <a:endParaRPr lang="en-GB" sz="2200" b="1" dirty="0"/>
          </a:p>
          <a:p>
            <a:pPr lvl="1"/>
            <a:r>
              <a:rPr lang="en-GB" sz="2200" b="1" dirty="0" smtClean="0"/>
              <a:t>Wearable Technology</a:t>
            </a:r>
            <a:endParaRPr lang="en-GB" sz="2200" dirty="0"/>
          </a:p>
        </p:txBody>
      </p:sp>
      <p:pic>
        <p:nvPicPr>
          <p:cNvPr id="3074" name="Picture 2" descr="http://www.nmc.org/system/files/nmc_itunesu.HR2013_2_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20" y="1700808"/>
            <a:ext cx="2160000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5"/>
          <p:cNvSpPr/>
          <p:nvPr/>
        </p:nvSpPr>
        <p:spPr>
          <a:xfrm>
            <a:off x="4390752" y="3284984"/>
            <a:ext cx="2773536" cy="737836"/>
          </a:xfrm>
          <a:prstGeom prst="ellipse">
            <a:avLst/>
          </a:prstGeom>
          <a:noFill/>
          <a:ln>
            <a:solidFill>
              <a:srgbClr val="86BCE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959745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Technology trends anno 2014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3779912" y="1628800"/>
            <a:ext cx="5040560" cy="4428000"/>
          </a:xfrm>
        </p:spPr>
        <p:txBody>
          <a:bodyPr>
            <a:normAutofit/>
          </a:bodyPr>
          <a:lstStyle/>
          <a:p>
            <a:r>
              <a:rPr lang="en-US" sz="1700" b="1" dirty="0"/>
              <a:t>Time-to-Adoption Horizon: One Year or Less</a:t>
            </a:r>
          </a:p>
          <a:p>
            <a:pPr lvl="1"/>
            <a:r>
              <a:rPr lang="en-US" sz="1700" dirty="0" smtClean="0"/>
              <a:t>Flipped Classroom</a:t>
            </a:r>
            <a:endParaRPr lang="en-US" sz="1700" dirty="0"/>
          </a:p>
          <a:p>
            <a:pPr lvl="1"/>
            <a:r>
              <a:rPr lang="en-US" sz="1700" dirty="0" smtClean="0"/>
              <a:t>Learning Analytics</a:t>
            </a:r>
            <a:endParaRPr lang="en-US" sz="1700" dirty="0"/>
          </a:p>
          <a:p>
            <a:r>
              <a:rPr lang="en-US" sz="1700" b="1" dirty="0"/>
              <a:t>Time-to-Adoption Horizon: Two to Three Years</a:t>
            </a:r>
          </a:p>
          <a:p>
            <a:pPr lvl="1"/>
            <a:r>
              <a:rPr lang="en-US" sz="1700" dirty="0" smtClean="0"/>
              <a:t>3D Printing</a:t>
            </a:r>
            <a:endParaRPr lang="en-US" sz="1700" dirty="0"/>
          </a:p>
          <a:p>
            <a:pPr lvl="1"/>
            <a:r>
              <a:rPr lang="en-US" sz="1700" dirty="0" smtClean="0"/>
              <a:t>Games </a:t>
            </a:r>
            <a:r>
              <a:rPr lang="en-US" sz="1700" dirty="0"/>
              <a:t>and </a:t>
            </a:r>
            <a:r>
              <a:rPr lang="en-US" sz="1700" dirty="0" err="1" smtClean="0"/>
              <a:t>Gamification</a:t>
            </a:r>
            <a:endParaRPr lang="en-US" sz="1700" dirty="0"/>
          </a:p>
          <a:p>
            <a:r>
              <a:rPr lang="en-US" sz="1700" b="1" dirty="0"/>
              <a:t>Time-to-Adoption Horizon: Four to Five Years</a:t>
            </a:r>
          </a:p>
          <a:p>
            <a:pPr lvl="1"/>
            <a:r>
              <a:rPr lang="en-US" sz="1700" dirty="0" smtClean="0"/>
              <a:t>Quantified Self</a:t>
            </a:r>
            <a:endParaRPr lang="en-US" sz="1700" dirty="0"/>
          </a:p>
          <a:p>
            <a:pPr lvl="1"/>
            <a:r>
              <a:rPr lang="en-US" sz="1700" dirty="0" smtClean="0"/>
              <a:t>Virtual </a:t>
            </a:r>
            <a:r>
              <a:rPr lang="en-US" sz="1700" dirty="0"/>
              <a:t>Assistants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412776"/>
            <a:ext cx="3071084" cy="436510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39999" y="1089610"/>
            <a:ext cx="82210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86BCE5"/>
                </a:solidFill>
              </a:rPr>
              <a:t>Important Developments in Educational Technology for Higher Education</a:t>
            </a:r>
            <a:endParaRPr lang="en-GB" dirty="0"/>
          </a:p>
        </p:txBody>
      </p:sp>
      <p:sp>
        <p:nvSpPr>
          <p:cNvPr id="6" name="Oval 5"/>
          <p:cNvSpPr/>
          <p:nvPr/>
        </p:nvSpPr>
        <p:spPr>
          <a:xfrm>
            <a:off x="4355976" y="2132856"/>
            <a:ext cx="2160240" cy="648072"/>
          </a:xfrm>
          <a:prstGeom prst="ellipse">
            <a:avLst/>
          </a:prstGeom>
          <a:noFill/>
          <a:ln>
            <a:solidFill>
              <a:srgbClr val="86BCE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969606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Technology trends anno 2015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3779912" y="1628800"/>
            <a:ext cx="5040560" cy="4428000"/>
          </a:xfrm>
        </p:spPr>
        <p:txBody>
          <a:bodyPr>
            <a:normAutofit/>
          </a:bodyPr>
          <a:lstStyle/>
          <a:p>
            <a:r>
              <a:rPr lang="en-US" sz="1700" b="1" dirty="0"/>
              <a:t>Time-to-Adoption Horizon: One Year or Less</a:t>
            </a:r>
          </a:p>
          <a:p>
            <a:pPr lvl="1"/>
            <a:r>
              <a:rPr lang="en-US" sz="1700" dirty="0" smtClean="0"/>
              <a:t>Flipped Classroom</a:t>
            </a:r>
            <a:endParaRPr lang="en-US" sz="1700" dirty="0"/>
          </a:p>
          <a:p>
            <a:pPr lvl="1"/>
            <a:r>
              <a:rPr lang="en-US" sz="1700" dirty="0" smtClean="0"/>
              <a:t>BYOD</a:t>
            </a:r>
            <a:endParaRPr lang="en-US" sz="1700" dirty="0"/>
          </a:p>
          <a:p>
            <a:r>
              <a:rPr lang="en-US" sz="1700" b="1" dirty="0"/>
              <a:t>Time-to-Adoption Horizon: Two to Three Years</a:t>
            </a:r>
          </a:p>
          <a:p>
            <a:pPr lvl="1"/>
            <a:r>
              <a:rPr lang="en-US" sz="1700" dirty="0" smtClean="0"/>
              <a:t>Makerspaces</a:t>
            </a:r>
            <a:endParaRPr lang="en-US" sz="1700" dirty="0"/>
          </a:p>
          <a:p>
            <a:pPr lvl="1"/>
            <a:r>
              <a:rPr lang="en-US" sz="1700" dirty="0" smtClean="0"/>
              <a:t>Wearable Technologies</a:t>
            </a:r>
            <a:endParaRPr lang="en-US" sz="1700" dirty="0"/>
          </a:p>
          <a:p>
            <a:r>
              <a:rPr lang="en-US" sz="1700" b="1" dirty="0"/>
              <a:t>Time-to-Adoption Horizon: Four to Five Years</a:t>
            </a:r>
          </a:p>
          <a:p>
            <a:pPr lvl="1"/>
            <a:r>
              <a:rPr lang="en-US" sz="1700" dirty="0" smtClean="0"/>
              <a:t>Adaptive Learning Technologies</a:t>
            </a:r>
            <a:endParaRPr lang="en-US" sz="1700" dirty="0"/>
          </a:p>
          <a:p>
            <a:pPr lvl="1"/>
            <a:r>
              <a:rPr lang="en-US" sz="1700" dirty="0" smtClean="0"/>
              <a:t>The Internet of Things</a:t>
            </a:r>
            <a:endParaRPr lang="en-US" sz="1700" dirty="0"/>
          </a:p>
        </p:txBody>
      </p:sp>
      <p:sp>
        <p:nvSpPr>
          <p:cNvPr id="4" name="TextBox 3"/>
          <p:cNvSpPr txBox="1"/>
          <p:nvPr/>
        </p:nvSpPr>
        <p:spPr>
          <a:xfrm>
            <a:off x="539999" y="1089610"/>
            <a:ext cx="82210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86BCE5"/>
                </a:solidFill>
              </a:rPr>
              <a:t>Important Developments in Educational Technology for Higher Education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999" y="1628800"/>
            <a:ext cx="3022897" cy="4293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940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Technology trends anno 2016 (III)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3779912" y="1628800"/>
            <a:ext cx="5040560" cy="4428000"/>
          </a:xfrm>
        </p:spPr>
        <p:txBody>
          <a:bodyPr>
            <a:normAutofit/>
          </a:bodyPr>
          <a:lstStyle/>
          <a:p>
            <a:r>
              <a:rPr lang="en-US" sz="1700" b="1" dirty="0"/>
              <a:t>Time-to-Adoption Horizon: One Year or Less</a:t>
            </a:r>
          </a:p>
          <a:p>
            <a:pPr lvl="1"/>
            <a:r>
              <a:rPr lang="en-US" sz="1700" dirty="0"/>
              <a:t>Bring Your Own Device (BYOD</a:t>
            </a:r>
            <a:r>
              <a:rPr lang="en-US" sz="1700" dirty="0" smtClean="0"/>
              <a:t>)</a:t>
            </a:r>
            <a:endParaRPr lang="en-US" sz="1700" dirty="0"/>
          </a:p>
          <a:p>
            <a:pPr lvl="1"/>
            <a:r>
              <a:rPr lang="en-US" sz="1700" dirty="0" smtClean="0"/>
              <a:t>Learning </a:t>
            </a:r>
            <a:r>
              <a:rPr lang="en-US" sz="1700" dirty="0"/>
              <a:t>Analytics and Adaptive </a:t>
            </a:r>
            <a:r>
              <a:rPr lang="en-US" sz="1700" dirty="0" smtClean="0"/>
              <a:t>Learning</a:t>
            </a:r>
          </a:p>
          <a:p>
            <a:r>
              <a:rPr lang="en-US" sz="1700" b="1" dirty="0" smtClean="0"/>
              <a:t>Time-to-Adoption </a:t>
            </a:r>
            <a:r>
              <a:rPr lang="en-US" sz="1700" b="1" dirty="0"/>
              <a:t>Horizon: Two to Three Years</a:t>
            </a:r>
          </a:p>
          <a:p>
            <a:pPr lvl="1"/>
            <a:r>
              <a:rPr lang="en-US" sz="1700" dirty="0"/>
              <a:t>Augmented and Virtual </a:t>
            </a:r>
            <a:r>
              <a:rPr lang="en-US" sz="1700" dirty="0" smtClean="0"/>
              <a:t>Reality</a:t>
            </a:r>
            <a:endParaRPr lang="en-US" sz="1700" dirty="0"/>
          </a:p>
          <a:p>
            <a:pPr lvl="1"/>
            <a:r>
              <a:rPr lang="en-US" sz="1700" dirty="0" smtClean="0"/>
              <a:t>Makerspaces</a:t>
            </a:r>
          </a:p>
          <a:p>
            <a:r>
              <a:rPr lang="en-US" sz="1700" b="1" dirty="0" smtClean="0"/>
              <a:t>Time-to-Adoption </a:t>
            </a:r>
            <a:r>
              <a:rPr lang="en-US" sz="1700" b="1" dirty="0"/>
              <a:t>Horizon: Four to Five Years</a:t>
            </a:r>
          </a:p>
          <a:p>
            <a:pPr lvl="1"/>
            <a:r>
              <a:rPr lang="en-US" sz="1700" dirty="0"/>
              <a:t>Affective </a:t>
            </a:r>
            <a:r>
              <a:rPr lang="en-US" sz="1700" dirty="0" smtClean="0"/>
              <a:t>Computing</a:t>
            </a:r>
            <a:endParaRPr lang="en-US" sz="1700" dirty="0"/>
          </a:p>
          <a:p>
            <a:pPr lvl="1"/>
            <a:r>
              <a:rPr lang="en-US" sz="1700" dirty="0" smtClean="0"/>
              <a:t>Robotics</a:t>
            </a:r>
            <a:endParaRPr lang="en-US" sz="1700" dirty="0"/>
          </a:p>
        </p:txBody>
      </p:sp>
      <p:sp>
        <p:nvSpPr>
          <p:cNvPr id="4" name="TextBox 3"/>
          <p:cNvSpPr txBox="1"/>
          <p:nvPr/>
        </p:nvSpPr>
        <p:spPr>
          <a:xfrm>
            <a:off x="539999" y="1089610"/>
            <a:ext cx="82210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86BCE5"/>
                </a:solidFill>
              </a:rPr>
              <a:t>Important Developments in Educational Technology for Higher Education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1658888"/>
            <a:ext cx="2869477" cy="4077072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4355976" y="2132856"/>
            <a:ext cx="2160240" cy="648072"/>
          </a:xfrm>
          <a:prstGeom prst="ellipse">
            <a:avLst/>
          </a:prstGeom>
          <a:noFill/>
          <a:ln>
            <a:solidFill>
              <a:srgbClr val="86BCE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141873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heme/theme1.xml><?xml version="1.0" encoding="utf-8"?>
<a:theme xmlns:a="http://schemas.openxmlformats.org/drawingml/2006/main" name="Corporate-KU Leuven-Liggend-Achtergrond Wit">
  <a:themeElements>
    <a:clrScheme name="KULeuven-Themakleuren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1D8DB0"/>
      </a:accent1>
      <a:accent2>
        <a:srgbClr val="116E8A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FFFFFF"/>
      </a:folHlink>
    </a:clrScheme>
    <a:fontScheme name="KULeuve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116E8A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Corporate-KU Leuven-Liggend-Achtergrond Wit en Watermerk">
  <a:themeElements>
    <a:clrScheme name="KULeuven-Themakleuren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1D8DB0"/>
      </a:accent1>
      <a:accent2>
        <a:srgbClr val="116E8A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FFFFFF"/>
      </a:folHlink>
    </a:clrScheme>
    <a:fontScheme name="KULeuve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116E8A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corporate-KULeuven</Template>
  <TotalTime>888</TotalTime>
  <Words>803</Words>
  <Application>Microsoft Office PowerPoint</Application>
  <PresentationFormat>On-screen Show (4:3)</PresentationFormat>
  <Paragraphs>187</Paragraphs>
  <Slides>30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7" baseType="lpstr">
      <vt:lpstr>ＭＳ Ｐゴシック</vt:lpstr>
      <vt:lpstr>Arial</vt:lpstr>
      <vt:lpstr>Calibri</vt:lpstr>
      <vt:lpstr>Courier New</vt:lpstr>
      <vt:lpstr>Corporate-KU Leuven-Liggend-Achtergrond Wit</vt:lpstr>
      <vt:lpstr>Corporate-KU Leuven-Liggend-Achtergrond Wit en Watermerk</vt:lpstr>
      <vt:lpstr>Acrobat Document</vt:lpstr>
      <vt:lpstr>Learning Analytics: Involvement of Teachers, Students and Staff</vt:lpstr>
      <vt:lpstr>Students and their characterics</vt:lpstr>
      <vt:lpstr>Learners say: “Challenge us!”</vt:lpstr>
      <vt:lpstr>PowerPoint Presentation</vt:lpstr>
      <vt:lpstr>Technology for Innovation</vt:lpstr>
      <vt:lpstr>Technology trends</vt:lpstr>
      <vt:lpstr>Technology trends anno 2014</vt:lpstr>
      <vt:lpstr>Technology trends anno 2015</vt:lpstr>
      <vt:lpstr>Technology trends anno 2016 (III)</vt:lpstr>
      <vt:lpstr>Innovating Pedagogy</vt:lpstr>
      <vt:lpstr>Innovating Pedagogy 2012</vt:lpstr>
      <vt:lpstr>Innovating Pedagogy 2013</vt:lpstr>
      <vt:lpstr>Innovating Pedagogy 2014</vt:lpstr>
      <vt:lpstr>Innovating Pedagogy 2014 (cont)</vt:lpstr>
      <vt:lpstr>Innovating Pedagogy 2015</vt:lpstr>
      <vt:lpstr>Innovating Pedagogy 2015</vt:lpstr>
      <vt:lpstr>Innovating Pedagogy 2016</vt:lpstr>
      <vt:lpstr>Innovating Pedagogy 2016</vt:lpstr>
      <vt:lpstr>Innovating Learning in HE: It’s all about change</vt:lpstr>
      <vt:lpstr>New type of universities?</vt:lpstr>
      <vt:lpstr>New ways of teaching and learning?</vt:lpstr>
      <vt:lpstr>Technology Adoption Lifecycle</vt:lpstr>
      <vt:lpstr>The Pencil Metaphore</vt:lpstr>
      <vt:lpstr>Future directions?</vt:lpstr>
      <vt:lpstr>Supporting a growing European community of interest in using data to improve education &amp; training in schools, universities &amp; the workplace</vt:lpstr>
      <vt:lpstr>Mission</vt:lpstr>
      <vt:lpstr>Who we are now (51+ Ass. Partners)</vt:lpstr>
      <vt:lpstr>How to involve students?</vt:lpstr>
      <vt:lpstr>Questions? Suggestions?</vt:lpstr>
      <vt:lpstr>Info</vt:lpstr>
    </vt:vector>
  </TitlesOfParts>
  <Company>KULeuven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presentatie in de KU Leuven huisstijl</dc:title>
  <dc:subject>PP Presentatie</dc:subject>
  <dc:creator>ICTS | Communicatie, Servicepunt en Opleiding</dc:creator>
  <cp:keywords>huisstijl; sjablonen; templates</cp:keywords>
  <dc:description>10 juli 2012</dc:description>
  <cp:lastModifiedBy>Wim Van Petegem</cp:lastModifiedBy>
  <cp:revision>100</cp:revision>
  <cp:lastPrinted>2013-02-28T09:00:19Z</cp:lastPrinted>
  <dcterms:created xsi:type="dcterms:W3CDTF">2012-07-10T07:57:57Z</dcterms:created>
  <dcterms:modified xsi:type="dcterms:W3CDTF">2017-05-23T08:04:25Z</dcterms:modified>
  <cp:category>sjablonen</cp:category>
</cp:coreProperties>
</file>